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1967" r:id="rId2"/>
    <p:sldId id="2002" r:id="rId3"/>
    <p:sldId id="2007" r:id="rId4"/>
    <p:sldId id="2006" r:id="rId5"/>
    <p:sldId id="2008" r:id="rId6"/>
    <p:sldId id="2009" r:id="rId7"/>
    <p:sldId id="2010" r:id="rId8"/>
    <p:sldId id="2011" r:id="rId9"/>
  </p:sldIdLst>
  <p:sldSz cx="9906000" cy="6858000" type="A4"/>
  <p:notesSz cx="6797675" cy="9926638"/>
  <p:custShowLst>
    <p:custShow name="Allegati" id="0">
      <p:sldLst/>
    </p:custShow>
  </p:custShowLst>
  <p:custDataLst>
    <p:tags r:id="rId12"/>
  </p:custDataLst>
  <p:defaultTextStyle>
    <a:defPPr>
      <a:defRPr lang="en-GB"/>
    </a:defPPr>
    <a:lvl1pPr algn="l" rtl="0" fontAlgn="base">
      <a:spcBef>
        <a:spcPct val="0"/>
      </a:spcBef>
      <a:spcAft>
        <a:spcPct val="0"/>
      </a:spcAft>
      <a:defRPr sz="1200" b="1" kern="1200">
        <a:solidFill>
          <a:schemeClr val="folHlink"/>
        </a:solidFill>
        <a:latin typeface="Tahoma" pitchFamily="34" charset="0"/>
        <a:ea typeface="MS PGothic"/>
        <a:cs typeface="MS PGothic"/>
      </a:defRPr>
    </a:lvl1pPr>
    <a:lvl2pPr marL="457200" algn="l" rtl="0" fontAlgn="base">
      <a:spcBef>
        <a:spcPct val="0"/>
      </a:spcBef>
      <a:spcAft>
        <a:spcPct val="0"/>
      </a:spcAft>
      <a:defRPr sz="1200" b="1" kern="1200">
        <a:solidFill>
          <a:schemeClr val="folHlink"/>
        </a:solidFill>
        <a:latin typeface="Tahoma" pitchFamily="34" charset="0"/>
        <a:ea typeface="MS PGothic"/>
        <a:cs typeface="MS PGothic"/>
      </a:defRPr>
    </a:lvl2pPr>
    <a:lvl3pPr marL="914400" algn="l" rtl="0" fontAlgn="base">
      <a:spcBef>
        <a:spcPct val="0"/>
      </a:spcBef>
      <a:spcAft>
        <a:spcPct val="0"/>
      </a:spcAft>
      <a:defRPr sz="1200" b="1" kern="1200">
        <a:solidFill>
          <a:schemeClr val="folHlink"/>
        </a:solidFill>
        <a:latin typeface="Tahoma" pitchFamily="34" charset="0"/>
        <a:ea typeface="MS PGothic"/>
        <a:cs typeface="MS PGothic"/>
      </a:defRPr>
    </a:lvl3pPr>
    <a:lvl4pPr marL="1371600" algn="l" rtl="0" fontAlgn="base">
      <a:spcBef>
        <a:spcPct val="0"/>
      </a:spcBef>
      <a:spcAft>
        <a:spcPct val="0"/>
      </a:spcAft>
      <a:defRPr sz="1200" b="1" kern="1200">
        <a:solidFill>
          <a:schemeClr val="folHlink"/>
        </a:solidFill>
        <a:latin typeface="Tahoma" pitchFamily="34" charset="0"/>
        <a:ea typeface="MS PGothic"/>
        <a:cs typeface="MS PGothic"/>
      </a:defRPr>
    </a:lvl4pPr>
    <a:lvl5pPr marL="1828800" algn="l" rtl="0" fontAlgn="base">
      <a:spcBef>
        <a:spcPct val="0"/>
      </a:spcBef>
      <a:spcAft>
        <a:spcPct val="0"/>
      </a:spcAft>
      <a:defRPr sz="1200" b="1" kern="1200">
        <a:solidFill>
          <a:schemeClr val="folHlink"/>
        </a:solidFill>
        <a:latin typeface="Tahoma" pitchFamily="34" charset="0"/>
        <a:ea typeface="MS PGothic"/>
        <a:cs typeface="MS PGothic"/>
      </a:defRPr>
    </a:lvl5pPr>
    <a:lvl6pPr marL="2286000" algn="l" defTabSz="914400" rtl="0" eaLnBrk="1" latinLnBrk="0" hangingPunct="1">
      <a:defRPr sz="1200" b="1" kern="1200">
        <a:solidFill>
          <a:schemeClr val="folHlink"/>
        </a:solidFill>
        <a:latin typeface="Tahoma" pitchFamily="34" charset="0"/>
        <a:ea typeface="MS PGothic"/>
        <a:cs typeface="MS PGothic"/>
      </a:defRPr>
    </a:lvl6pPr>
    <a:lvl7pPr marL="2743200" algn="l" defTabSz="914400" rtl="0" eaLnBrk="1" latinLnBrk="0" hangingPunct="1">
      <a:defRPr sz="1200" b="1" kern="1200">
        <a:solidFill>
          <a:schemeClr val="folHlink"/>
        </a:solidFill>
        <a:latin typeface="Tahoma" pitchFamily="34" charset="0"/>
        <a:ea typeface="MS PGothic"/>
        <a:cs typeface="MS PGothic"/>
      </a:defRPr>
    </a:lvl7pPr>
    <a:lvl8pPr marL="3200400" algn="l" defTabSz="914400" rtl="0" eaLnBrk="1" latinLnBrk="0" hangingPunct="1">
      <a:defRPr sz="1200" b="1" kern="1200">
        <a:solidFill>
          <a:schemeClr val="folHlink"/>
        </a:solidFill>
        <a:latin typeface="Tahoma" pitchFamily="34" charset="0"/>
        <a:ea typeface="MS PGothic"/>
        <a:cs typeface="MS PGothic"/>
      </a:defRPr>
    </a:lvl8pPr>
    <a:lvl9pPr marL="3657600" algn="l" defTabSz="914400" rtl="0" eaLnBrk="1" latinLnBrk="0" hangingPunct="1">
      <a:defRPr sz="1200" b="1" kern="1200">
        <a:solidFill>
          <a:schemeClr val="folHlink"/>
        </a:solidFill>
        <a:latin typeface="Tahoma" pitchFamily="34" charset="0"/>
        <a:ea typeface="MS PGothic"/>
        <a:cs typeface="MS PGothic"/>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9900"/>
    <a:srgbClr val="3333FF"/>
    <a:srgbClr val="0000FF"/>
    <a:srgbClr val="CCFFFF"/>
    <a:srgbClr val="FFFF99"/>
    <a:srgbClr val="FF6600"/>
    <a:srgbClr val="FFCC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3" autoAdjust="0"/>
    <p:restoredTop sz="96433" autoAdjust="0"/>
  </p:normalViewPr>
  <p:slideViewPr>
    <p:cSldViewPr snapToGrid="0">
      <p:cViewPr varScale="1">
        <p:scale>
          <a:sx n="88" d="100"/>
          <a:sy n="88" d="100"/>
        </p:scale>
        <p:origin x="1099" y="62"/>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7602"/>
    </p:cViewPr>
  </p:sorterViewPr>
  <p:notesViewPr>
    <p:cSldViewPr snapToGrid="0">
      <p:cViewPr varScale="1">
        <p:scale>
          <a:sx n="63" d="100"/>
          <a:sy n="63" d="100"/>
        </p:scale>
        <p:origin x="-834" y="-102"/>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1"/>
            <a:ext cx="2965994" cy="546465"/>
          </a:xfrm>
          <a:prstGeom prst="rect">
            <a:avLst/>
          </a:prstGeom>
          <a:noFill/>
          <a:ln w="28575">
            <a:noFill/>
            <a:miter lim="800000"/>
            <a:headEnd type="none" w="sm" len="sm"/>
            <a:tailEnd type="none" w="sm" len="sm"/>
          </a:ln>
        </p:spPr>
        <p:txBody>
          <a:bodyPr vert="horz" wrap="square" lIns="45862" tIns="45862" rIns="45862" bIns="45862" numCol="1" anchor="t" anchorCtr="0" compatLnSpc="1">
            <a:prstTxWarp prst="textNoShape">
              <a:avLst/>
            </a:prstTxWarp>
          </a:bodyPr>
          <a:lstStyle>
            <a:lvl1pPr defTabSz="919082" eaLnBrk="0" hangingPunct="0">
              <a:defRPr b="0">
                <a:solidFill>
                  <a:schemeClr val="bg1"/>
                </a:solidFill>
                <a:latin typeface="Verdana" pitchFamily="34" charset="0"/>
                <a:ea typeface="宋体"/>
                <a:cs typeface="宋体"/>
              </a:defRPr>
            </a:lvl1pPr>
          </a:lstStyle>
          <a:p>
            <a:pPr>
              <a:defRPr/>
            </a:pPr>
            <a:endParaRPr lang="en-CA" altLang="zh-CN"/>
          </a:p>
        </p:txBody>
      </p:sp>
      <p:sp>
        <p:nvSpPr>
          <p:cNvPr id="56323" name="Rectangle 3"/>
          <p:cNvSpPr>
            <a:spLocks noGrp="1" noChangeArrowheads="1"/>
          </p:cNvSpPr>
          <p:nvPr>
            <p:ph type="dt" sz="quarter" idx="1"/>
          </p:nvPr>
        </p:nvSpPr>
        <p:spPr bwMode="auto">
          <a:xfrm>
            <a:off x="3880224" y="1"/>
            <a:ext cx="2907742" cy="546465"/>
          </a:xfrm>
          <a:prstGeom prst="rect">
            <a:avLst/>
          </a:prstGeom>
          <a:noFill/>
          <a:ln w="28575">
            <a:noFill/>
            <a:miter lim="800000"/>
            <a:headEnd type="none" w="sm" len="sm"/>
            <a:tailEnd type="none" w="sm" len="sm"/>
          </a:ln>
        </p:spPr>
        <p:txBody>
          <a:bodyPr vert="horz" wrap="square" lIns="45862" tIns="45862" rIns="45862" bIns="45862" numCol="1" anchor="t" anchorCtr="0" compatLnSpc="1">
            <a:prstTxWarp prst="textNoShape">
              <a:avLst/>
            </a:prstTxWarp>
          </a:bodyPr>
          <a:lstStyle>
            <a:lvl1pPr algn="r" defTabSz="919082" eaLnBrk="0" hangingPunct="0">
              <a:defRPr b="0">
                <a:solidFill>
                  <a:schemeClr val="bg1"/>
                </a:solidFill>
                <a:latin typeface="Verdana" pitchFamily="34" charset="0"/>
                <a:ea typeface="宋体"/>
                <a:cs typeface="宋体"/>
              </a:defRPr>
            </a:lvl1pPr>
          </a:lstStyle>
          <a:p>
            <a:pPr>
              <a:defRPr/>
            </a:pPr>
            <a:endParaRPr lang="en-CA" altLang="zh-CN"/>
          </a:p>
        </p:txBody>
      </p:sp>
      <p:sp>
        <p:nvSpPr>
          <p:cNvPr id="56324" name="Rectangle 4"/>
          <p:cNvSpPr>
            <a:spLocks noGrp="1" noChangeArrowheads="1"/>
          </p:cNvSpPr>
          <p:nvPr>
            <p:ph type="ftr" sz="quarter" idx="2"/>
          </p:nvPr>
        </p:nvSpPr>
        <p:spPr bwMode="auto">
          <a:xfrm>
            <a:off x="0" y="9380174"/>
            <a:ext cx="2965994" cy="546464"/>
          </a:xfrm>
          <a:prstGeom prst="rect">
            <a:avLst/>
          </a:prstGeom>
          <a:noFill/>
          <a:ln w="28575">
            <a:noFill/>
            <a:miter lim="800000"/>
            <a:headEnd type="none" w="sm" len="sm"/>
            <a:tailEnd type="none" w="sm" len="sm"/>
          </a:ln>
        </p:spPr>
        <p:txBody>
          <a:bodyPr vert="horz" wrap="square" lIns="45862" tIns="45862" rIns="45862" bIns="45862" numCol="1" anchor="b" anchorCtr="0" compatLnSpc="1">
            <a:prstTxWarp prst="textNoShape">
              <a:avLst/>
            </a:prstTxWarp>
          </a:bodyPr>
          <a:lstStyle>
            <a:lvl1pPr defTabSz="919082" eaLnBrk="0" hangingPunct="0">
              <a:defRPr b="0">
                <a:solidFill>
                  <a:schemeClr val="bg1"/>
                </a:solidFill>
                <a:latin typeface="Verdana" pitchFamily="34" charset="0"/>
                <a:ea typeface="宋体"/>
                <a:cs typeface="宋体"/>
              </a:defRPr>
            </a:lvl1pPr>
          </a:lstStyle>
          <a:p>
            <a:pPr>
              <a:defRPr/>
            </a:pPr>
            <a:endParaRPr lang="en-CA" altLang="zh-CN"/>
          </a:p>
        </p:txBody>
      </p:sp>
      <p:sp>
        <p:nvSpPr>
          <p:cNvPr id="56325" name="Rectangle 5"/>
          <p:cNvSpPr>
            <a:spLocks noGrp="1" noChangeArrowheads="1"/>
          </p:cNvSpPr>
          <p:nvPr>
            <p:ph type="sldNum" sz="quarter" idx="3"/>
          </p:nvPr>
        </p:nvSpPr>
        <p:spPr bwMode="auto">
          <a:xfrm>
            <a:off x="3880224" y="9380174"/>
            <a:ext cx="2907742" cy="546464"/>
          </a:xfrm>
          <a:prstGeom prst="rect">
            <a:avLst/>
          </a:prstGeom>
          <a:noFill/>
          <a:ln w="28575">
            <a:noFill/>
            <a:miter lim="800000"/>
            <a:headEnd type="none" w="sm" len="sm"/>
            <a:tailEnd type="none" w="sm" len="sm"/>
          </a:ln>
        </p:spPr>
        <p:txBody>
          <a:bodyPr vert="horz" wrap="square" lIns="45862" tIns="45862" rIns="45862" bIns="45862" numCol="1" anchor="b" anchorCtr="0" compatLnSpc="1">
            <a:prstTxWarp prst="textNoShape">
              <a:avLst/>
            </a:prstTxWarp>
          </a:bodyPr>
          <a:lstStyle>
            <a:lvl1pPr algn="r" defTabSz="919082" eaLnBrk="0" hangingPunct="0">
              <a:defRPr b="0">
                <a:solidFill>
                  <a:schemeClr val="bg1"/>
                </a:solidFill>
                <a:latin typeface="Verdana" pitchFamily="34" charset="0"/>
                <a:ea typeface="宋体"/>
                <a:cs typeface="宋体"/>
              </a:defRPr>
            </a:lvl1pPr>
          </a:lstStyle>
          <a:p>
            <a:pPr>
              <a:defRPr/>
            </a:pPr>
            <a:fld id="{C9E3EF0B-A7DD-4F2B-8B3A-F0EC1AC1F453}" type="slidenum">
              <a:rPr lang="zh-CN" altLang="en-CA"/>
              <a:pPr>
                <a:defRPr/>
              </a:pPr>
              <a:t>‹N›</a:t>
            </a:fld>
            <a:endParaRPr lang="en-CA" altLang="zh-CN"/>
          </a:p>
        </p:txBody>
      </p:sp>
    </p:spTree>
    <p:extLst>
      <p:ext uri="{BB962C8B-B14F-4D97-AF65-F5344CB8AC3E}">
        <p14:creationId xmlns:p14="http://schemas.microsoft.com/office/powerpoint/2010/main" val="3997564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10"/>
          <p:cNvSpPr>
            <a:spLocks noGrp="1" noRot="1" noChangeAspect="1" noChangeArrowheads="1" noTextEdit="1"/>
          </p:cNvSpPr>
          <p:nvPr>
            <p:ph type="sldImg" idx="2"/>
          </p:nvPr>
        </p:nvSpPr>
        <p:spPr bwMode="auto">
          <a:xfrm>
            <a:off x="-2438400" y="452438"/>
            <a:ext cx="11674475" cy="8081962"/>
          </a:xfrm>
          <a:prstGeom prst="rect">
            <a:avLst/>
          </a:prstGeom>
          <a:noFill/>
          <a:ln w="9525">
            <a:solidFill>
              <a:srgbClr val="000000"/>
            </a:solidFill>
            <a:miter lim="800000"/>
            <a:headEnd/>
            <a:tailEnd/>
          </a:ln>
        </p:spPr>
      </p:sp>
      <p:sp>
        <p:nvSpPr>
          <p:cNvPr id="2059" name="Rectangle 11"/>
          <p:cNvSpPr>
            <a:spLocks noGrp="1" noChangeArrowheads="1"/>
          </p:cNvSpPr>
          <p:nvPr>
            <p:ph type="body" sz="quarter" idx="3"/>
          </p:nvPr>
        </p:nvSpPr>
        <p:spPr bwMode="auto">
          <a:xfrm>
            <a:off x="145630" y="8538715"/>
            <a:ext cx="6503179" cy="1226724"/>
          </a:xfrm>
          <a:prstGeom prst="rect">
            <a:avLst/>
          </a:prstGeom>
          <a:noFill/>
          <a:ln w="9525">
            <a:noFill/>
            <a:miter lim="800000"/>
            <a:headEnd/>
            <a:tailEnd/>
          </a:ln>
        </p:spPr>
        <p:txBody>
          <a:bodyPr vert="horz" wrap="square" lIns="91724" tIns="45862" rIns="91724" bIns="45862" numCol="1" anchor="t" anchorCtr="0" compatLnSpc="1">
            <a:prstTxWarp prst="textNoShape">
              <a:avLst/>
            </a:prstTxWarp>
          </a:bodyPr>
          <a:lstStyle/>
          <a:p>
            <a:pPr lvl="0"/>
            <a:r>
              <a:rPr lang="en-CA" altLang="zh-CN" noProof="0"/>
              <a:t>Click to edit Master text styles</a:t>
            </a:r>
          </a:p>
          <a:p>
            <a:pPr lvl="1"/>
            <a:r>
              <a:rPr lang="en-CA" altLang="zh-CN" noProof="0"/>
              <a:t>Second level</a:t>
            </a:r>
          </a:p>
          <a:p>
            <a:pPr lvl="2"/>
            <a:r>
              <a:rPr lang="en-CA" altLang="zh-CN" noProof="0"/>
              <a:t>Third level</a:t>
            </a:r>
          </a:p>
          <a:p>
            <a:pPr lvl="3"/>
            <a:r>
              <a:rPr lang="en-CA" altLang="zh-CN" noProof="0"/>
              <a:t>Fourth level</a:t>
            </a:r>
          </a:p>
          <a:p>
            <a:pPr lvl="4"/>
            <a:r>
              <a:rPr lang="en-CA" altLang="zh-CN" noProof="0"/>
              <a:t>Fifth level</a:t>
            </a:r>
          </a:p>
        </p:txBody>
      </p:sp>
    </p:spTree>
    <p:extLst>
      <p:ext uri="{BB962C8B-B14F-4D97-AF65-F5344CB8AC3E}">
        <p14:creationId xmlns:p14="http://schemas.microsoft.com/office/powerpoint/2010/main" val="3411391130"/>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11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11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11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11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it-IT"/>
          </a:p>
        </p:txBody>
      </p:sp>
    </p:spTree>
    <p:extLst>
      <p:ext uri="{BB962C8B-B14F-4D97-AF65-F5344CB8AC3E}">
        <p14:creationId xmlns:p14="http://schemas.microsoft.com/office/powerpoint/2010/main" val="110970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2962822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2589739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2707662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1725385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1065933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52029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2401888" y="463550"/>
            <a:ext cx="11753851" cy="8137525"/>
          </a:xfrm>
          <a:ln/>
        </p:spPr>
      </p:sp>
      <p:sp>
        <p:nvSpPr>
          <p:cNvPr id="32771" name="Rectangle 3"/>
          <p:cNvSpPr>
            <a:spLocks noGrp="1" noChangeArrowheads="1"/>
          </p:cNvSpPr>
          <p:nvPr>
            <p:ph type="body" idx="1"/>
          </p:nvPr>
        </p:nvSpPr>
        <p:spPr>
          <a:xfrm>
            <a:off x="163040" y="8619159"/>
            <a:ext cx="6503117" cy="1353843"/>
          </a:xfrm>
          <a:noFill/>
          <a:ln/>
        </p:spPr>
        <p:txBody>
          <a:bodyPr lIns="91747" tIns="45873" rIns="91747" bIns="45873"/>
          <a:lstStyle/>
          <a:p>
            <a:endParaRPr lang="it-IT"/>
          </a:p>
        </p:txBody>
      </p:sp>
    </p:spTree>
    <p:extLst>
      <p:ext uri="{BB962C8B-B14F-4D97-AF65-F5344CB8AC3E}">
        <p14:creationId xmlns:p14="http://schemas.microsoft.com/office/powerpoint/2010/main" val="371171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486650" y="277813"/>
            <a:ext cx="2392363" cy="6151562"/>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307975" y="277813"/>
            <a:ext cx="7026275" cy="6151562"/>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AndTwoObj" preserve="1">
  <p:cSld name="Titolo, contenu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307975" y="277813"/>
            <a:ext cx="9571038" cy="458787"/>
          </a:xfrm>
        </p:spPr>
        <p:txBody>
          <a:bodyPr/>
          <a:lstStyle/>
          <a:p>
            <a:r>
              <a:rPr lang="it-IT"/>
              <a:t>Fare clic per modificare lo stile del titolo</a:t>
            </a:r>
          </a:p>
        </p:txBody>
      </p:sp>
      <p:sp>
        <p:nvSpPr>
          <p:cNvPr id="3" name="Segnaposto contenuto 2"/>
          <p:cNvSpPr>
            <a:spLocks noGrp="1"/>
          </p:cNvSpPr>
          <p:nvPr>
            <p:ph sz="half" idx="1"/>
          </p:nvPr>
        </p:nvSpPr>
        <p:spPr>
          <a:xfrm>
            <a:off x="1298575" y="1724025"/>
            <a:ext cx="4038600" cy="470535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quarter" idx="2"/>
          </p:nvPr>
        </p:nvSpPr>
        <p:spPr>
          <a:xfrm>
            <a:off x="5489575" y="1724025"/>
            <a:ext cx="4038600" cy="227647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contenuto 4"/>
          <p:cNvSpPr>
            <a:spLocks noGrp="1"/>
          </p:cNvSpPr>
          <p:nvPr>
            <p:ph sz="quarter" idx="3"/>
          </p:nvPr>
        </p:nvSpPr>
        <p:spPr>
          <a:xfrm>
            <a:off x="5489575" y="4152900"/>
            <a:ext cx="4038600" cy="227647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307975" y="277813"/>
            <a:ext cx="9571038" cy="615156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82638" y="4406900"/>
            <a:ext cx="84201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1298575" y="1724025"/>
            <a:ext cx="4038600"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489575" y="1724025"/>
            <a:ext cx="4038600"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95300" y="274638"/>
            <a:ext cx="89154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95300" y="273050"/>
            <a:ext cx="3259138"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941513" y="4800600"/>
            <a:ext cx="59436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6" name="Rectangle 1052"/>
          <p:cNvSpPr>
            <a:spLocks noChangeArrowheads="1"/>
          </p:cNvSpPr>
          <p:nvPr/>
        </p:nvSpPr>
        <p:spPr bwMode="auto">
          <a:xfrm>
            <a:off x="0" y="0"/>
            <a:ext cx="9906000" cy="6858000"/>
          </a:xfrm>
          <a:prstGeom prst="rect">
            <a:avLst/>
          </a:prstGeom>
          <a:solidFill>
            <a:schemeClr val="tx2"/>
          </a:solidFill>
          <a:ln w="9525" algn="ctr">
            <a:noFill/>
            <a:miter lim="800000"/>
            <a:headEnd/>
            <a:tailEnd/>
          </a:ln>
          <a:effectLst/>
        </p:spPr>
        <p:txBody>
          <a:bodyPr anchor="ctr"/>
          <a:lstStyle/>
          <a:p>
            <a:pPr algn="ctr" eaLnBrk="0" hangingPunct="0">
              <a:lnSpc>
                <a:spcPct val="110000"/>
              </a:lnSpc>
              <a:spcBef>
                <a:spcPct val="70000"/>
              </a:spcBef>
              <a:defRPr/>
            </a:pPr>
            <a:endParaRPr lang="it-IT" sz="1000">
              <a:solidFill>
                <a:srgbClr val="FFFFFF"/>
              </a:solidFill>
              <a:ea typeface="+mn-ea"/>
              <a:cs typeface="+mn-cs"/>
            </a:endParaRPr>
          </a:p>
        </p:txBody>
      </p:sp>
      <p:sp>
        <p:nvSpPr>
          <p:cNvPr id="1027" name="Title1"/>
          <p:cNvSpPr>
            <a:spLocks noGrp="1" noChangeArrowheads="1"/>
          </p:cNvSpPr>
          <p:nvPr>
            <p:ph type="title"/>
            <p:custDataLst>
              <p:tags r:id="rId14"/>
            </p:custDataLst>
          </p:nvPr>
        </p:nvSpPr>
        <p:spPr bwMode="white">
          <a:xfrm>
            <a:off x="307975" y="277813"/>
            <a:ext cx="9571038" cy="458787"/>
          </a:xfrm>
          <a:prstGeom prst="rect">
            <a:avLst/>
          </a:prstGeom>
          <a:noFill/>
          <a:ln w="9525">
            <a:noFill/>
            <a:miter lim="800000"/>
            <a:headEnd/>
            <a:tailEnd/>
          </a:ln>
        </p:spPr>
        <p:txBody>
          <a:bodyPr vert="horz" wrap="square" lIns="0" tIns="0" rIns="68585" bIns="0" numCol="1" anchor="ctr" anchorCtr="0" compatLnSpc="1">
            <a:prstTxWarp prst="textNoShape">
              <a:avLst/>
            </a:prstTxWarp>
          </a:bodyPr>
          <a:lstStyle/>
          <a:p>
            <a:pPr lvl="0"/>
            <a:endParaRPr lang="it-IT" noProof="1"/>
          </a:p>
        </p:txBody>
      </p:sp>
      <p:sp>
        <p:nvSpPr>
          <p:cNvPr id="1028" name="Rectangle 3"/>
          <p:cNvSpPr>
            <a:spLocks noGrp="1" noChangeArrowheads="1"/>
          </p:cNvSpPr>
          <p:nvPr>
            <p:ph type="body" idx="1"/>
          </p:nvPr>
        </p:nvSpPr>
        <p:spPr bwMode="auto">
          <a:xfrm>
            <a:off x="1298575" y="1724025"/>
            <a:ext cx="8229600" cy="4705350"/>
          </a:xfrm>
          <a:prstGeom prst="rect">
            <a:avLst/>
          </a:prstGeom>
          <a:noFill/>
          <a:ln w="9525">
            <a:noFill/>
            <a:miter lim="800000"/>
            <a:headEnd/>
            <a:tailEnd/>
          </a:ln>
        </p:spPr>
        <p:txBody>
          <a:bodyPr vert="horz" wrap="square" lIns="44580" tIns="44580" rIns="44580" bIns="44580" numCol="1" anchor="t" anchorCtr="0" compatLnSpc="1">
            <a:prstTxWarp prst="textNoShape">
              <a:avLst/>
            </a:prstTxWarp>
          </a:bodyPr>
          <a:lstStyle/>
          <a:p>
            <a:pPr lvl="0"/>
            <a:r>
              <a:rPr lang="it-IT" noProof="1"/>
              <a:t>Click to edit master text styles</a:t>
            </a:r>
          </a:p>
          <a:p>
            <a:pPr lvl="1"/>
            <a:r>
              <a:rPr lang="it-IT" noProof="1"/>
              <a:t>Second level</a:t>
            </a:r>
          </a:p>
          <a:p>
            <a:pPr lvl="2"/>
            <a:r>
              <a:rPr lang="it-IT" noProof="1"/>
              <a:t>Third level</a:t>
            </a:r>
            <a:endParaRPr lang="en-CA" altLang="zh-CN"/>
          </a:p>
          <a:p>
            <a:pPr lvl="3"/>
            <a:r>
              <a:rPr lang="en-CA" altLang="zh-CN"/>
              <a:t>Fourth level</a:t>
            </a:r>
            <a:endParaRPr lang="en-CA" noProof="1"/>
          </a:p>
        </p:txBody>
      </p:sp>
      <p:sp>
        <p:nvSpPr>
          <p:cNvPr id="1030" name="Rectangle 6"/>
          <p:cNvSpPr>
            <a:spLocks noChangeArrowheads="1"/>
          </p:cNvSpPr>
          <p:nvPr/>
        </p:nvSpPr>
        <p:spPr bwMode="auto">
          <a:xfrm>
            <a:off x="0" y="6381750"/>
            <a:ext cx="1143000" cy="323850"/>
          </a:xfrm>
          <a:prstGeom prst="rect">
            <a:avLst/>
          </a:prstGeom>
          <a:noFill/>
          <a:ln w="9525">
            <a:noFill/>
            <a:miter lim="800000"/>
            <a:headEnd/>
            <a:tailEnd/>
          </a:ln>
        </p:spPr>
        <p:txBody>
          <a:bodyPr/>
          <a:lstStyle>
            <a:lvl1pPr>
              <a:defRPr sz="1200" u="none" smtClean="0">
                <a:solidFill>
                  <a:srgbClr val="CC0000"/>
                </a:solidFill>
                <a:latin typeface="+mn-lt"/>
              </a:defRPr>
            </a:lvl1pPr>
          </a:lstStyle>
          <a:p>
            <a:pPr algn="ctr" eaLnBrk="0" hangingPunct="0">
              <a:defRPr/>
            </a:pPr>
            <a:fld id="{DDC3F123-C6C3-4A35-8A51-8CB382414B9A}" type="slidenum">
              <a:rPr lang="it-IT" altLang="en-US" b="0">
                <a:ea typeface="+mn-ea"/>
                <a:cs typeface="+mn-cs"/>
              </a:rPr>
              <a:pPr algn="ctr" eaLnBrk="0" hangingPunct="0">
                <a:defRPr/>
              </a:pPr>
              <a:t>‹N›</a:t>
            </a:fld>
            <a:endParaRPr lang="it-IT" altLang="en-US" b="0">
              <a:ea typeface="+mn-ea"/>
              <a:cs typeface="+mn-cs"/>
            </a:endParaRPr>
          </a:p>
        </p:txBody>
      </p:sp>
      <p:sp>
        <p:nvSpPr>
          <p:cNvPr id="1031" name="Rectangle 7"/>
          <p:cNvSpPr>
            <a:spLocks noChangeArrowheads="1"/>
          </p:cNvSpPr>
          <p:nvPr/>
        </p:nvSpPr>
        <p:spPr bwMode="auto">
          <a:xfrm>
            <a:off x="0" y="0"/>
            <a:ext cx="1171575" cy="1516063"/>
          </a:xfrm>
          <a:prstGeom prst="rect">
            <a:avLst/>
          </a:prstGeom>
          <a:solidFill>
            <a:srgbClr val="CC0000"/>
          </a:solidFill>
          <a:ln w="9525">
            <a:noFill/>
            <a:miter lim="800000"/>
            <a:headEnd/>
            <a:tailEnd/>
          </a:ln>
        </p:spPr>
        <p:txBody>
          <a:bodyPr anchor="ctr"/>
          <a:lstStyle/>
          <a:p>
            <a:pPr algn="ctr" eaLnBrk="0" hangingPunct="0">
              <a:defRPr/>
            </a:pPr>
            <a:endParaRPr lang="it-IT" sz="2400" b="0" u="sng">
              <a:solidFill>
                <a:schemeClr val="tx1"/>
              </a:solidFill>
              <a:latin typeface="Times" pitchFamily="18" charset="0"/>
              <a:ea typeface="+mn-ea"/>
              <a:cs typeface="+mn-cs"/>
            </a:endParaRPr>
          </a:p>
        </p:txBody>
      </p:sp>
      <p:sp>
        <p:nvSpPr>
          <p:cNvPr id="1032" name="Line 8"/>
          <p:cNvSpPr>
            <a:spLocks noChangeShapeType="1"/>
          </p:cNvSpPr>
          <p:nvPr/>
        </p:nvSpPr>
        <p:spPr bwMode="auto">
          <a:xfrm>
            <a:off x="0" y="1509713"/>
            <a:ext cx="9906000" cy="0"/>
          </a:xfrm>
          <a:prstGeom prst="line">
            <a:avLst/>
          </a:prstGeom>
          <a:noFill/>
          <a:ln w="19050">
            <a:solidFill>
              <a:srgbClr val="CC0000"/>
            </a:solidFill>
            <a:round/>
            <a:headEnd/>
            <a:tailEnd/>
          </a:ln>
          <a:effectLst/>
        </p:spPr>
        <p:txBody>
          <a:bodyPr wrap="none" anchor="ctr"/>
          <a:lstStyle/>
          <a:p>
            <a:pPr algn="ctr" eaLnBrk="0" hangingPunct="0">
              <a:defRPr/>
            </a:pPr>
            <a:endParaRPr lang="it-IT" sz="2400" b="0" u="sng">
              <a:solidFill>
                <a:schemeClr val="tx1"/>
              </a:solidFill>
              <a:latin typeface="Times" pitchFamily="18" charset="0"/>
              <a:ea typeface="+mn-ea"/>
              <a:cs typeface="+mn-cs"/>
            </a:endParaRPr>
          </a:p>
        </p:txBody>
      </p:sp>
      <p:sp>
        <p:nvSpPr>
          <p:cNvPr id="1033" name="Line 9"/>
          <p:cNvSpPr>
            <a:spLocks noChangeShapeType="1"/>
          </p:cNvSpPr>
          <p:nvPr/>
        </p:nvSpPr>
        <p:spPr bwMode="auto">
          <a:xfrm flipV="1">
            <a:off x="1171575" y="0"/>
            <a:ext cx="0" cy="6858000"/>
          </a:xfrm>
          <a:prstGeom prst="line">
            <a:avLst/>
          </a:prstGeom>
          <a:noFill/>
          <a:ln w="19050">
            <a:solidFill>
              <a:srgbClr val="CC0000"/>
            </a:solidFill>
            <a:round/>
            <a:headEnd/>
            <a:tailEnd/>
          </a:ln>
          <a:effectLst/>
        </p:spPr>
        <p:txBody>
          <a:bodyPr wrap="none" anchor="ctr"/>
          <a:lstStyle/>
          <a:p>
            <a:pPr algn="ctr" eaLnBrk="0" hangingPunct="0">
              <a:defRPr/>
            </a:pPr>
            <a:endParaRPr lang="it-IT" sz="2400" b="0" u="sng">
              <a:solidFill>
                <a:schemeClr val="tx1"/>
              </a:solidFill>
              <a:latin typeface="Times" pitchFamily="18" charset="0"/>
              <a:ea typeface="+mn-ea"/>
              <a:cs typeface="+mn-cs"/>
            </a:endParaRPr>
          </a:p>
        </p:txBody>
      </p:sp>
      <p:pic>
        <p:nvPicPr>
          <p:cNvPr id="2" name="Picture 11"/>
          <p:cNvPicPr>
            <a:picLocks noChangeAspect="1" noChangeArrowheads="1"/>
          </p:cNvPicPr>
          <p:nvPr/>
        </p:nvPicPr>
        <p:blipFill>
          <a:blip r:embed="rId15" cstate="print"/>
          <a:srcRect t="30792" r="53630"/>
          <a:stretch>
            <a:fillRect/>
          </a:stretch>
        </p:blipFill>
        <p:spPr bwMode="auto">
          <a:xfrm>
            <a:off x="84138" y="1636713"/>
            <a:ext cx="985837" cy="922337"/>
          </a:xfrm>
          <a:prstGeom prst="rect">
            <a:avLst/>
          </a:prstGeom>
          <a:noFill/>
          <a:ln w="9525">
            <a:noFill/>
            <a:miter lim="800000"/>
            <a:headEnd/>
            <a:tailEnd/>
          </a:ln>
        </p:spPr>
      </p:pic>
      <p:grpSp>
        <p:nvGrpSpPr>
          <p:cNvPr id="1034" name="Group 12"/>
          <p:cNvGrpSpPr>
            <a:grpSpLocks/>
          </p:cNvGrpSpPr>
          <p:nvPr/>
        </p:nvGrpSpPr>
        <p:grpSpPr bwMode="auto">
          <a:xfrm>
            <a:off x="0" y="1071563"/>
            <a:ext cx="1150938" cy="457200"/>
            <a:chOff x="0" y="619"/>
            <a:chExt cx="725" cy="288"/>
          </a:xfrm>
        </p:grpSpPr>
        <p:sp>
          <p:nvSpPr>
            <p:cNvPr id="1037" name="Text Box 13"/>
            <p:cNvSpPr txBox="1">
              <a:spLocks noChangeArrowheads="1"/>
            </p:cNvSpPr>
            <p:nvPr/>
          </p:nvSpPr>
          <p:spPr bwMode="auto">
            <a:xfrm>
              <a:off x="0" y="619"/>
              <a:ext cx="725" cy="288"/>
            </a:xfrm>
            <a:prstGeom prst="rect">
              <a:avLst/>
            </a:prstGeom>
            <a:noFill/>
            <a:ln w="9525">
              <a:noFill/>
              <a:miter lim="800000"/>
              <a:headEnd/>
              <a:tailEnd/>
            </a:ln>
            <a:effectLst/>
          </p:spPr>
          <p:txBody>
            <a:bodyPr>
              <a:spAutoFit/>
            </a:bodyPr>
            <a:lstStyle/>
            <a:p>
              <a:pPr algn="ctr" eaLnBrk="0" hangingPunct="0">
                <a:spcBef>
                  <a:spcPct val="50000"/>
                </a:spcBef>
                <a:defRPr/>
              </a:pPr>
              <a:r>
                <a:rPr lang="it-IT" altLang="it-IT" sz="2400" b="0">
                  <a:solidFill>
                    <a:schemeClr val="tx2"/>
                  </a:solidFill>
                  <a:latin typeface="Milano" pitchFamily="2" charset="0"/>
                  <a:ea typeface="+mn-ea"/>
                  <a:cs typeface="+mn-cs"/>
                </a:rPr>
                <a:t>Milano</a:t>
              </a:r>
              <a:endParaRPr lang="it-IT" altLang="it-IT" sz="2800" b="0">
                <a:solidFill>
                  <a:schemeClr val="tx2"/>
                </a:solidFill>
                <a:latin typeface="R Frutiger Roman" charset="0"/>
                <a:ea typeface="+mn-ea"/>
                <a:cs typeface="+mn-cs"/>
              </a:endParaRPr>
            </a:p>
          </p:txBody>
        </p:sp>
        <p:sp>
          <p:nvSpPr>
            <p:cNvPr id="1038" name="Rectangle 14"/>
            <p:cNvSpPr>
              <a:spLocks noChangeArrowheads="1"/>
            </p:cNvSpPr>
            <p:nvPr/>
          </p:nvSpPr>
          <p:spPr bwMode="auto">
            <a:xfrm>
              <a:off x="229" y="655"/>
              <a:ext cx="53" cy="75"/>
            </a:xfrm>
            <a:prstGeom prst="rect">
              <a:avLst/>
            </a:prstGeom>
            <a:solidFill>
              <a:srgbClr val="CC0000"/>
            </a:solidFill>
            <a:ln w="9525">
              <a:noFill/>
              <a:miter lim="800000"/>
              <a:headEnd/>
              <a:tailEnd/>
            </a:ln>
            <a:effectLst/>
          </p:spPr>
          <p:txBody>
            <a:bodyPr wrap="none" anchor="ctr"/>
            <a:lstStyle/>
            <a:p>
              <a:pPr algn="ctr" eaLnBrk="0" hangingPunct="0">
                <a:defRPr/>
              </a:pPr>
              <a:endParaRPr lang="it-IT" sz="2400" b="0" u="sng">
                <a:solidFill>
                  <a:schemeClr val="tx2"/>
                </a:solidFill>
                <a:latin typeface="Times" pitchFamily="18" charset="0"/>
                <a:ea typeface="+mn-ea"/>
                <a:cs typeface="+mn-cs"/>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858838" rtl="0" eaLnBrk="0" fontAlgn="base" hangingPunct="0">
        <a:spcBef>
          <a:spcPct val="0"/>
        </a:spcBef>
        <a:spcAft>
          <a:spcPct val="0"/>
        </a:spcAft>
        <a:defRPr sz="2400">
          <a:solidFill>
            <a:schemeClr val="tx2"/>
          </a:solidFill>
          <a:latin typeface="+mj-lt"/>
          <a:ea typeface="+mj-ea"/>
          <a:cs typeface="+mj-cs"/>
        </a:defRPr>
      </a:lvl1pPr>
      <a:lvl2pPr algn="l" defTabSz="858838" rtl="0" eaLnBrk="0" fontAlgn="base" hangingPunct="0">
        <a:spcBef>
          <a:spcPct val="0"/>
        </a:spcBef>
        <a:spcAft>
          <a:spcPct val="0"/>
        </a:spcAft>
        <a:defRPr sz="2400">
          <a:solidFill>
            <a:schemeClr val="tx2"/>
          </a:solidFill>
          <a:latin typeface="Verdana" pitchFamily="34" charset="0"/>
        </a:defRPr>
      </a:lvl2pPr>
      <a:lvl3pPr algn="l" defTabSz="858838" rtl="0" eaLnBrk="0" fontAlgn="base" hangingPunct="0">
        <a:spcBef>
          <a:spcPct val="0"/>
        </a:spcBef>
        <a:spcAft>
          <a:spcPct val="0"/>
        </a:spcAft>
        <a:defRPr sz="2400">
          <a:solidFill>
            <a:schemeClr val="tx2"/>
          </a:solidFill>
          <a:latin typeface="Verdana" pitchFamily="34" charset="0"/>
        </a:defRPr>
      </a:lvl3pPr>
      <a:lvl4pPr algn="l" defTabSz="858838" rtl="0" eaLnBrk="0" fontAlgn="base" hangingPunct="0">
        <a:spcBef>
          <a:spcPct val="0"/>
        </a:spcBef>
        <a:spcAft>
          <a:spcPct val="0"/>
        </a:spcAft>
        <a:defRPr sz="2400">
          <a:solidFill>
            <a:schemeClr val="tx2"/>
          </a:solidFill>
          <a:latin typeface="Verdana" pitchFamily="34" charset="0"/>
        </a:defRPr>
      </a:lvl4pPr>
      <a:lvl5pPr algn="l" defTabSz="858838" rtl="0" eaLnBrk="0" fontAlgn="base" hangingPunct="0">
        <a:spcBef>
          <a:spcPct val="0"/>
        </a:spcBef>
        <a:spcAft>
          <a:spcPct val="0"/>
        </a:spcAft>
        <a:defRPr sz="2400">
          <a:solidFill>
            <a:schemeClr val="tx2"/>
          </a:solidFill>
          <a:latin typeface="Verdana" pitchFamily="34" charset="0"/>
        </a:defRPr>
      </a:lvl5pPr>
      <a:lvl6pPr marL="457200" algn="l" defTabSz="858838" rtl="0" eaLnBrk="0" fontAlgn="base" hangingPunct="0">
        <a:spcBef>
          <a:spcPct val="0"/>
        </a:spcBef>
        <a:spcAft>
          <a:spcPct val="0"/>
        </a:spcAft>
        <a:defRPr sz="2400">
          <a:solidFill>
            <a:schemeClr val="tx2"/>
          </a:solidFill>
          <a:latin typeface="Verdana" pitchFamily="34" charset="0"/>
        </a:defRPr>
      </a:lvl6pPr>
      <a:lvl7pPr marL="914400" algn="l" defTabSz="858838" rtl="0" eaLnBrk="0" fontAlgn="base" hangingPunct="0">
        <a:spcBef>
          <a:spcPct val="0"/>
        </a:spcBef>
        <a:spcAft>
          <a:spcPct val="0"/>
        </a:spcAft>
        <a:defRPr sz="2400">
          <a:solidFill>
            <a:schemeClr val="tx2"/>
          </a:solidFill>
          <a:latin typeface="Verdana" pitchFamily="34" charset="0"/>
        </a:defRPr>
      </a:lvl7pPr>
      <a:lvl8pPr marL="1371600" algn="l" defTabSz="858838" rtl="0" eaLnBrk="0" fontAlgn="base" hangingPunct="0">
        <a:spcBef>
          <a:spcPct val="0"/>
        </a:spcBef>
        <a:spcAft>
          <a:spcPct val="0"/>
        </a:spcAft>
        <a:defRPr sz="2400">
          <a:solidFill>
            <a:schemeClr val="tx2"/>
          </a:solidFill>
          <a:latin typeface="Verdana" pitchFamily="34" charset="0"/>
        </a:defRPr>
      </a:lvl8pPr>
      <a:lvl9pPr marL="1828800" algn="l" defTabSz="858838" rtl="0" eaLnBrk="0" fontAlgn="base" hangingPunct="0">
        <a:spcBef>
          <a:spcPct val="0"/>
        </a:spcBef>
        <a:spcAft>
          <a:spcPct val="0"/>
        </a:spcAft>
        <a:defRPr sz="2400">
          <a:solidFill>
            <a:schemeClr val="tx2"/>
          </a:solidFill>
          <a:latin typeface="Verdana" pitchFamily="34" charset="0"/>
        </a:defRPr>
      </a:lvl9pPr>
    </p:titleStyle>
    <p:bodyStyle>
      <a:lvl1pPr marL="258763" indent="-258763" algn="l" defTabSz="935038" rtl="0" eaLnBrk="0" fontAlgn="base" hangingPunct="0">
        <a:spcBef>
          <a:spcPct val="75000"/>
        </a:spcBef>
        <a:spcAft>
          <a:spcPct val="0"/>
        </a:spcAft>
        <a:buClr>
          <a:schemeClr val="tx1"/>
        </a:buClr>
        <a:buFont typeface="Verdana" pitchFamily="34" charset="0"/>
        <a:buChar char="•"/>
        <a:defRPr sz="2500">
          <a:solidFill>
            <a:schemeClr val="tx1"/>
          </a:solidFill>
          <a:latin typeface="+mn-lt"/>
          <a:ea typeface="+mn-ea"/>
          <a:cs typeface="+mn-cs"/>
        </a:defRPr>
      </a:lvl1pPr>
      <a:lvl2pPr marL="547688" indent="-114300" algn="l" defTabSz="935038" rtl="0" eaLnBrk="0" fontAlgn="base" hangingPunct="0">
        <a:spcBef>
          <a:spcPct val="75000"/>
        </a:spcBef>
        <a:spcAft>
          <a:spcPct val="0"/>
        </a:spcAft>
        <a:buClr>
          <a:schemeClr val="tx1"/>
        </a:buClr>
        <a:buChar char="-"/>
        <a:defRPr sz="2500">
          <a:solidFill>
            <a:schemeClr val="tx1"/>
          </a:solidFill>
          <a:latin typeface="+mn-lt"/>
        </a:defRPr>
      </a:lvl2pPr>
      <a:lvl3pPr marL="1003300" indent="-274638" algn="l" defTabSz="935038" rtl="0" eaLnBrk="0" fontAlgn="base" hangingPunct="0">
        <a:spcBef>
          <a:spcPct val="75000"/>
        </a:spcBef>
        <a:spcAft>
          <a:spcPct val="0"/>
        </a:spcAft>
        <a:buClr>
          <a:schemeClr val="tx1"/>
        </a:buClr>
        <a:buFont typeface="Marlett" pitchFamily="2" charset="2"/>
        <a:buChar char="8"/>
        <a:defRPr sz="2500">
          <a:solidFill>
            <a:schemeClr val="tx1"/>
          </a:solidFill>
          <a:latin typeface="+mn-lt"/>
        </a:defRPr>
      </a:lvl3pPr>
      <a:lvl4pPr marL="1381125" indent="-196850" algn="l" defTabSz="935038" rtl="0" eaLnBrk="0" fontAlgn="base" hangingPunct="0">
        <a:spcBef>
          <a:spcPct val="75000"/>
        </a:spcBef>
        <a:spcAft>
          <a:spcPct val="0"/>
        </a:spcAft>
        <a:buClr>
          <a:schemeClr val="tx1"/>
        </a:buClr>
        <a:buChar char="-"/>
        <a:defRPr sz="2500">
          <a:solidFill>
            <a:schemeClr val="tx1"/>
          </a:solidFill>
          <a:latin typeface="+mn-lt"/>
        </a:defRPr>
      </a:lvl4pPr>
      <a:lvl5pPr marL="2055813" indent="-323850" algn="l" defTabSz="935038" rtl="0" eaLnBrk="0" fontAlgn="base" hangingPunct="0">
        <a:spcBef>
          <a:spcPct val="0"/>
        </a:spcBef>
        <a:spcAft>
          <a:spcPct val="0"/>
        </a:spcAft>
        <a:buClr>
          <a:srgbClr val="FFFF66"/>
        </a:buClr>
        <a:buFont typeface="Marlett" pitchFamily="2" charset="2"/>
        <a:buChar char="8"/>
        <a:defRPr sz="2300">
          <a:solidFill>
            <a:schemeClr val="bg1"/>
          </a:solidFill>
          <a:latin typeface="+mn-lt"/>
        </a:defRPr>
      </a:lvl5pPr>
      <a:lvl6pPr marL="2513013" indent="-323850" algn="l" defTabSz="935038" rtl="0" eaLnBrk="0" fontAlgn="base" hangingPunct="0">
        <a:spcBef>
          <a:spcPct val="0"/>
        </a:spcBef>
        <a:spcAft>
          <a:spcPct val="0"/>
        </a:spcAft>
        <a:buClr>
          <a:srgbClr val="FFFF66"/>
        </a:buClr>
        <a:buFont typeface="Marlett" pitchFamily="2" charset="2"/>
        <a:buChar char="8"/>
        <a:defRPr sz="2300">
          <a:solidFill>
            <a:schemeClr val="bg1"/>
          </a:solidFill>
          <a:latin typeface="+mn-lt"/>
        </a:defRPr>
      </a:lvl6pPr>
      <a:lvl7pPr marL="2970213" indent="-323850" algn="l" defTabSz="935038" rtl="0" eaLnBrk="0" fontAlgn="base" hangingPunct="0">
        <a:spcBef>
          <a:spcPct val="0"/>
        </a:spcBef>
        <a:spcAft>
          <a:spcPct val="0"/>
        </a:spcAft>
        <a:buClr>
          <a:srgbClr val="FFFF66"/>
        </a:buClr>
        <a:buFont typeface="Marlett" pitchFamily="2" charset="2"/>
        <a:buChar char="8"/>
        <a:defRPr sz="2300">
          <a:solidFill>
            <a:schemeClr val="bg1"/>
          </a:solidFill>
          <a:latin typeface="+mn-lt"/>
        </a:defRPr>
      </a:lvl7pPr>
      <a:lvl8pPr marL="3427413" indent="-323850" algn="l" defTabSz="935038" rtl="0" eaLnBrk="0" fontAlgn="base" hangingPunct="0">
        <a:spcBef>
          <a:spcPct val="0"/>
        </a:spcBef>
        <a:spcAft>
          <a:spcPct val="0"/>
        </a:spcAft>
        <a:buClr>
          <a:srgbClr val="FFFF66"/>
        </a:buClr>
        <a:buFont typeface="Marlett" pitchFamily="2" charset="2"/>
        <a:buChar char="8"/>
        <a:defRPr sz="2300">
          <a:solidFill>
            <a:schemeClr val="bg1"/>
          </a:solidFill>
          <a:latin typeface="+mn-lt"/>
        </a:defRPr>
      </a:lvl8pPr>
      <a:lvl9pPr marL="3884613" indent="-323850" algn="l" defTabSz="935038" rtl="0" eaLnBrk="0" fontAlgn="base" hangingPunct="0">
        <a:spcBef>
          <a:spcPct val="0"/>
        </a:spcBef>
        <a:spcAft>
          <a:spcPct val="0"/>
        </a:spcAft>
        <a:buClr>
          <a:srgbClr val="FFFF66"/>
        </a:buClr>
        <a:buFont typeface="Marlett" pitchFamily="2" charset="2"/>
        <a:buChar char="8"/>
        <a:defRPr sz="2300">
          <a:solidFill>
            <a:schemeClr val="bg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5.xml"/><Relationship Id="rId4" Type="http://schemas.openxmlformats.org/officeDocument/2006/relationships/hyperlink" Target="#/ricerca/fonti_documento?idDatabank=7&amp;idDocMaster=2987362&amp;idUnitaDoc=8571804&amp;nVigUnitaDoc=1&amp;docIdx=1&amp;isCorrelazioniSearch=true&amp;correlatoA=Normativa"/></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Presentation Title"/>
          <p:cNvSpPr>
            <a:spLocks noChangeArrowheads="1"/>
          </p:cNvSpPr>
          <p:nvPr>
            <p:custDataLst>
              <p:tags r:id="rId2"/>
            </p:custDataLst>
          </p:nvPr>
        </p:nvSpPr>
        <p:spPr bwMode="auto">
          <a:xfrm>
            <a:off x="1286933" y="3348038"/>
            <a:ext cx="8373534" cy="1350962"/>
          </a:xfrm>
          <a:prstGeom prst="rect">
            <a:avLst/>
          </a:prstGeom>
          <a:noFill/>
          <a:ln w="9525" algn="ctr">
            <a:noFill/>
            <a:miter lim="800000"/>
            <a:headEnd/>
            <a:tailEnd/>
          </a:ln>
        </p:spPr>
        <p:txBody>
          <a:bodyPr/>
          <a:lstStyle/>
          <a:p>
            <a:pPr algn="just"/>
            <a:r>
              <a:rPr lang="it-IT" sz="1800" dirty="0"/>
              <a:t>SERVIZIO DI TESORERIA COMUNALE, CON CONNESSI SERVIZI ACCESSORI</a:t>
            </a:r>
            <a:r>
              <a:rPr lang="it-IT" sz="1800" strike="sngStrike" dirty="0"/>
              <a:t>,</a:t>
            </a:r>
            <a:r>
              <a:rPr lang="it-IT" sz="1800" dirty="0"/>
              <a:t> PER IL PERIODO DAL 1° APRILE 2022 AL 31 DICEMBRE 2024 CON FACOLTA’ DI RIPETIZIONE PER 12 MESI – APPROVAZIONE DELLO SCHEMA DI CONVENZIONE EX ART. 210 DEL DECRETO LEGISLATIVO N. 267/2000.</a:t>
            </a:r>
          </a:p>
          <a:p>
            <a:pPr algn="just"/>
            <a:r>
              <a:rPr lang="it-IT" sz="1800" dirty="0"/>
              <a:t> </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357745" y="1564349"/>
            <a:ext cx="7751421" cy="10112641"/>
          </a:xfrm>
          <a:prstGeom prst="rect">
            <a:avLst/>
          </a:prstGeom>
          <a:noFill/>
          <a:ln w="19050" algn="ctr">
            <a:noFill/>
            <a:miter lim="800000"/>
            <a:headEnd/>
            <a:tailEnd/>
          </a:ln>
        </p:spPr>
        <p:txBody>
          <a:bodyPr wrap="square" lIns="46800" tIns="46800" rIns="46800" bIns="46800">
            <a:spAutoFit/>
          </a:bodyPr>
          <a:lstStyle/>
          <a:p>
            <a:pPr algn="just">
              <a:spcBef>
                <a:spcPts val="600"/>
              </a:spcBef>
              <a:spcAft>
                <a:spcPts val="600"/>
              </a:spcAft>
            </a:pPr>
            <a:r>
              <a:rPr lang="it-IT" sz="1400" dirty="0">
                <a:solidFill>
                  <a:srgbClr val="0000CC"/>
                </a:solidFill>
              </a:rPr>
              <a:t>L’art. </a:t>
            </a:r>
            <a:r>
              <a:rPr lang="it-IT" sz="1400" dirty="0" smtClean="0">
                <a:solidFill>
                  <a:srgbClr val="0000CC"/>
                </a:solidFill>
              </a:rPr>
              <a:t>208 </a:t>
            </a:r>
            <a:r>
              <a:rPr lang="it-IT" sz="1400" dirty="0">
                <a:solidFill>
                  <a:srgbClr val="0000CC"/>
                </a:solidFill>
              </a:rPr>
              <a:t>del </a:t>
            </a:r>
            <a:r>
              <a:rPr lang="it-IT" sz="1400" dirty="0" err="1">
                <a:solidFill>
                  <a:srgbClr val="0000CC"/>
                </a:solidFill>
              </a:rPr>
              <a:t>D.Lgs.</a:t>
            </a:r>
            <a:r>
              <a:rPr lang="it-IT" sz="1400" dirty="0">
                <a:solidFill>
                  <a:srgbClr val="0000CC"/>
                </a:solidFill>
              </a:rPr>
              <a:t> 267/2000 </a:t>
            </a:r>
            <a:r>
              <a:rPr lang="it-IT" sz="1400" dirty="0" smtClean="0">
                <a:solidFill>
                  <a:srgbClr val="0000CC"/>
                </a:solidFill>
              </a:rPr>
              <a:t>prevede che:</a:t>
            </a:r>
          </a:p>
          <a:p>
            <a:pPr algn="just" eaLnBrk="0" hangingPunct="0">
              <a:spcBef>
                <a:spcPts val="300"/>
              </a:spcBef>
              <a:spcAft>
                <a:spcPts val="300"/>
              </a:spcAft>
              <a:tabLst>
                <a:tab pos="0" algn="l"/>
              </a:tabLst>
            </a:pPr>
            <a:r>
              <a:rPr lang="it-IT" sz="1400" b="0" dirty="0">
                <a:solidFill>
                  <a:schemeClr val="tx1"/>
                </a:solidFill>
              </a:rPr>
              <a:t>Gli enti locali hanno un servizio di tesoreria che può essere affidato:</a:t>
            </a:r>
          </a:p>
          <a:p>
            <a:pPr algn="just" eaLnBrk="0" hangingPunct="0">
              <a:spcBef>
                <a:spcPts val="300"/>
              </a:spcBef>
              <a:spcAft>
                <a:spcPts val="300"/>
              </a:spcAft>
              <a:tabLst>
                <a:tab pos="0" algn="l"/>
              </a:tabLst>
            </a:pPr>
            <a:r>
              <a:rPr lang="it-IT" sz="1400" b="0" dirty="0">
                <a:solidFill>
                  <a:schemeClr val="tx1"/>
                </a:solidFill>
              </a:rPr>
              <a:t>a) per i comuni capoluoghi di provincia, le province, le città metropolitane, ad una banca autorizzata a svolgere l'attività di cui all'</a:t>
            </a:r>
            <a:r>
              <a:rPr lang="it-IT" sz="1400" b="0" dirty="0">
                <a:solidFill>
                  <a:schemeClr val="tx1"/>
                </a:solidFill>
                <a:hlinkClick r:id="rId4" action="ppaction://hlinkfile"/>
              </a:rPr>
              <a:t>art. 10 del decreto legislativo 1° settembre 1993, n. 385</a:t>
            </a:r>
            <a:r>
              <a:rPr lang="it-IT" sz="1400" b="0" dirty="0">
                <a:solidFill>
                  <a:schemeClr val="tx1"/>
                </a:solidFill>
              </a:rPr>
              <a:t>;</a:t>
            </a:r>
          </a:p>
          <a:p>
            <a:pPr algn="just" eaLnBrk="0" hangingPunct="0">
              <a:spcBef>
                <a:spcPts val="300"/>
              </a:spcBef>
              <a:spcAft>
                <a:spcPts val="300"/>
              </a:spcAft>
              <a:tabLst>
                <a:tab pos="0" algn="l"/>
              </a:tabLst>
            </a:pPr>
            <a:r>
              <a:rPr lang="it-IT" sz="1400" b="0" dirty="0">
                <a:solidFill>
                  <a:schemeClr val="tx1"/>
                </a:solidFill>
              </a:rPr>
              <a:t>b) per i comuni non capoluoghi di provincia le Comunità montane e le unioni di comuni, anche a società per azioni regolarmente costituite con capitale sociale interamente versato non inferiore a cinquecentomila euro, aventi per oggetto la gestione del servizio di tesoreria e la riscossione dei tributi degli enti locali e che alla data del 25 febbraio 1995 erano incaricate dello svolgimento del medesimo servizio a condizione che il capitale sociale risulti adeguato a quello minimo richiesto dalla normativa vigente per le banche di credito cooperativo</a:t>
            </a:r>
            <a:r>
              <a:rPr lang="it-IT" sz="1400" b="0" dirty="0" smtClean="0">
                <a:solidFill>
                  <a:schemeClr val="tx1"/>
                </a:solidFill>
              </a:rPr>
              <a:t>;</a:t>
            </a:r>
            <a:endParaRPr lang="it-IT" sz="1400" b="0" dirty="0">
              <a:solidFill>
                <a:schemeClr val="tx1"/>
              </a:solidFill>
            </a:endParaRPr>
          </a:p>
          <a:p>
            <a:pPr algn="just" eaLnBrk="0" hangingPunct="0">
              <a:spcBef>
                <a:spcPts val="300"/>
              </a:spcBef>
              <a:spcAft>
                <a:spcPts val="300"/>
              </a:spcAft>
              <a:tabLst>
                <a:tab pos="0" algn="l"/>
              </a:tabLst>
            </a:pPr>
            <a:r>
              <a:rPr lang="it-IT" sz="1400" b="0" dirty="0">
                <a:solidFill>
                  <a:schemeClr val="tx1"/>
                </a:solidFill>
              </a:rPr>
              <a:t>c) altri soggetti abilitati per </a:t>
            </a:r>
            <a:r>
              <a:rPr lang="it-IT" sz="1400" b="0" dirty="0" smtClean="0">
                <a:solidFill>
                  <a:schemeClr val="tx1"/>
                </a:solidFill>
              </a:rPr>
              <a:t>legge.</a:t>
            </a:r>
            <a:endParaRPr lang="it-IT" sz="1400" b="0" dirty="0">
              <a:solidFill>
                <a:schemeClr val="tx1"/>
              </a:solidFill>
            </a:endParaRPr>
          </a:p>
          <a:p>
            <a:pPr algn="just">
              <a:spcBef>
                <a:spcPts val="600"/>
              </a:spcBef>
              <a:spcAft>
                <a:spcPts val="600"/>
              </a:spcAft>
            </a:pPr>
            <a:endParaRPr lang="it-IT" sz="1400" dirty="0">
              <a:solidFill>
                <a:srgbClr val="0000CC"/>
              </a:solidFill>
            </a:endParaRPr>
          </a:p>
          <a:p>
            <a:pPr algn="just"/>
            <a:r>
              <a:rPr lang="it-IT" sz="1400" b="0" dirty="0">
                <a:solidFill>
                  <a:schemeClr val="tx1"/>
                </a:solidFill>
              </a:rPr>
              <a:t>Il servizio di tesoreria consiste nel complesso di operazioni legate alla gestione finanziaria dell'ente locale e finalizzate in particolare alla riscossione delle entrate, al pagamento delle spese, alla custodia di titoli e valori ed agli adempimenti connessi previsti dalla legge, dallo statuto, dai regolamenti dell'ente o da norme pattizie</a:t>
            </a:r>
            <a:r>
              <a:rPr lang="it-IT" sz="1400" b="0" dirty="0" smtClean="0">
                <a:solidFill>
                  <a:schemeClr val="tx1"/>
                </a:solidFill>
              </a:rPr>
              <a:t>.</a:t>
            </a:r>
          </a:p>
          <a:p>
            <a:pPr algn="just"/>
            <a:endParaRPr lang="it-IT" sz="1400" b="0" dirty="0">
              <a:solidFill>
                <a:schemeClr val="tx1"/>
              </a:solidFill>
            </a:endParaRPr>
          </a:p>
          <a:p>
            <a:pPr algn="just"/>
            <a:r>
              <a:rPr lang="it-IT" sz="1400" b="0" dirty="0" smtClean="0">
                <a:solidFill>
                  <a:schemeClr val="tx1"/>
                </a:solidFill>
              </a:rPr>
              <a:t>Il </a:t>
            </a:r>
            <a:r>
              <a:rPr lang="it-IT" sz="1400" b="0" dirty="0">
                <a:solidFill>
                  <a:schemeClr val="tx1"/>
                </a:solidFill>
              </a:rPr>
              <a:t>tesoriere </a:t>
            </a:r>
            <a:r>
              <a:rPr lang="it-IT" sz="1400" b="0" dirty="0" smtClean="0">
                <a:solidFill>
                  <a:schemeClr val="tx1"/>
                </a:solidFill>
              </a:rPr>
              <a:t>è </a:t>
            </a:r>
            <a:r>
              <a:rPr lang="it-IT" sz="1400" b="0" dirty="0" smtClean="0">
                <a:solidFill>
                  <a:schemeClr val="tx1"/>
                </a:solidFill>
              </a:rPr>
              <a:t>tenuto a rispettare le disposizioni vigenti relative alla tesoreria </a:t>
            </a:r>
            <a:r>
              <a:rPr lang="it-IT" sz="1400" b="0" dirty="0" smtClean="0">
                <a:solidFill>
                  <a:schemeClr val="tx1"/>
                </a:solidFill>
              </a:rPr>
              <a:t>unica.</a:t>
            </a:r>
            <a:endParaRPr lang="it-IT" sz="1400" dirty="0" smtClean="0">
              <a:solidFill>
                <a:srgbClr val="0000CC"/>
              </a:solidFill>
            </a:endParaRPr>
          </a:p>
          <a:p>
            <a:pPr algn="just">
              <a:spcBef>
                <a:spcPts val="600"/>
              </a:spcBef>
              <a:spcAft>
                <a:spcPts val="600"/>
              </a:spcAft>
            </a:pPr>
            <a:endParaRPr lang="it-IT" sz="1400" dirty="0" smtClean="0">
              <a:solidFill>
                <a:srgbClr val="0000CC"/>
              </a:solidFill>
            </a:endParaRPr>
          </a:p>
          <a:p>
            <a:pPr algn="just">
              <a:spcBef>
                <a:spcPts val="600"/>
              </a:spcBef>
              <a:spcAft>
                <a:spcPts val="600"/>
              </a:spcAft>
            </a:pPr>
            <a:r>
              <a:rPr lang="it-IT" sz="1400" b="0" dirty="0" smtClean="0">
                <a:solidFill>
                  <a:schemeClr val="tx1"/>
                </a:solidFill>
              </a:rPr>
              <a:t> </a:t>
            </a:r>
            <a:endParaRPr lang="it-IT" sz="1400" b="0" dirty="0">
              <a:solidFill>
                <a:schemeClr val="tx1"/>
              </a:solidFill>
            </a:endParaRPr>
          </a:p>
          <a:p>
            <a:pPr algn="just" eaLnBrk="0" hangingPunct="0">
              <a:spcBef>
                <a:spcPts val="300"/>
              </a:spcBef>
              <a:spcAft>
                <a:spcPts val="300"/>
              </a:spcAft>
              <a:tabLst>
                <a:tab pos="0" algn="l"/>
              </a:tabLst>
            </a:pPr>
            <a:endParaRPr lang="it-IT" sz="1400" b="0" dirty="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smtClean="0">
              <a:solidFill>
                <a:schemeClr val="tx1"/>
              </a:solidFill>
            </a:endParaRPr>
          </a:p>
          <a:p>
            <a:pPr>
              <a:spcBef>
                <a:spcPts val="600"/>
              </a:spcBef>
              <a:spcAft>
                <a:spcPts val="600"/>
              </a:spcAft>
            </a:pPr>
            <a:endParaRPr lang="it-IT" sz="1400" b="0" dirty="0">
              <a:solidFill>
                <a:schemeClr val="tx1"/>
              </a:solidFill>
            </a:endParaRPr>
          </a:p>
          <a:p>
            <a:pPr>
              <a:spcBef>
                <a:spcPts val="600"/>
              </a:spcBef>
              <a:spcAft>
                <a:spcPts val="600"/>
              </a:spcAft>
            </a:pPr>
            <a:endParaRPr lang="it-IT" sz="1400" b="0" dirty="0">
              <a:solidFill>
                <a:schemeClr val="tx1"/>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8396817" cy="430887"/>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L’affidamento del servizio di tesoreria </a:t>
            </a:r>
            <a:r>
              <a:rPr lang="it-IT" sz="2000" dirty="0" smtClean="0"/>
              <a:t>nei </a:t>
            </a:r>
            <a:r>
              <a:rPr lang="it-IT" sz="2000" dirty="0" smtClean="0"/>
              <a:t>comuni 1/2</a:t>
            </a:r>
            <a:endParaRPr lang="it-IT" sz="2000" dirty="0"/>
          </a:p>
        </p:txBody>
      </p:sp>
    </p:spTree>
    <p:custDataLst>
      <p:tags r:id="rId1"/>
    </p:custDataLst>
    <p:extLst>
      <p:ext uri="{BB962C8B-B14F-4D97-AF65-F5344CB8AC3E}">
        <p14:creationId xmlns:p14="http://schemas.microsoft.com/office/powerpoint/2010/main" val="3176832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470957" y="1625309"/>
            <a:ext cx="7751421" cy="4818884"/>
          </a:xfrm>
          <a:prstGeom prst="rect">
            <a:avLst/>
          </a:prstGeom>
          <a:noFill/>
          <a:ln w="19050" algn="ctr">
            <a:noFill/>
            <a:miter lim="800000"/>
            <a:headEnd/>
            <a:tailEnd/>
          </a:ln>
        </p:spPr>
        <p:txBody>
          <a:bodyPr wrap="square" lIns="46800" tIns="46800" rIns="46800" bIns="46800">
            <a:spAutoFit/>
          </a:bodyPr>
          <a:lstStyle/>
          <a:p>
            <a:pPr algn="just">
              <a:spcBef>
                <a:spcPts val="600"/>
              </a:spcBef>
              <a:spcAft>
                <a:spcPts val="600"/>
              </a:spcAft>
            </a:pPr>
            <a:endParaRPr lang="it-IT" sz="1400" dirty="0" smtClean="0">
              <a:solidFill>
                <a:srgbClr val="0000CC"/>
              </a:solidFill>
            </a:endParaRPr>
          </a:p>
          <a:p>
            <a:pPr algn="just">
              <a:spcBef>
                <a:spcPts val="600"/>
              </a:spcBef>
              <a:spcAft>
                <a:spcPts val="600"/>
              </a:spcAft>
            </a:pPr>
            <a:r>
              <a:rPr lang="it-IT" sz="1400" dirty="0" smtClean="0">
                <a:solidFill>
                  <a:srgbClr val="0000CC"/>
                </a:solidFill>
              </a:rPr>
              <a:t>L’art</a:t>
            </a:r>
            <a:r>
              <a:rPr lang="it-IT" sz="1400" dirty="0" smtClean="0">
                <a:solidFill>
                  <a:srgbClr val="0000CC"/>
                </a:solidFill>
              </a:rPr>
              <a:t>. 210 del </a:t>
            </a:r>
            <a:r>
              <a:rPr lang="it-IT" sz="1400" dirty="0" err="1" smtClean="0">
                <a:solidFill>
                  <a:srgbClr val="0000CC"/>
                </a:solidFill>
              </a:rPr>
              <a:t>D.Lgs.</a:t>
            </a:r>
            <a:r>
              <a:rPr lang="it-IT" sz="1400" dirty="0" smtClean="0">
                <a:solidFill>
                  <a:srgbClr val="0000CC"/>
                </a:solidFill>
              </a:rPr>
              <a:t> 267/2000 stabilisce che:</a:t>
            </a:r>
            <a:endParaRPr lang="it-IT" sz="1400" dirty="0">
              <a:solidFill>
                <a:srgbClr val="0000CC"/>
              </a:solidFill>
            </a:endParaRPr>
          </a:p>
          <a:p>
            <a:pPr algn="just" eaLnBrk="0" hangingPunct="0">
              <a:spcBef>
                <a:spcPts val="300"/>
              </a:spcBef>
              <a:spcAft>
                <a:spcPts val="300"/>
              </a:spcAft>
              <a:tabLst>
                <a:tab pos="0" algn="l"/>
              </a:tabLst>
            </a:pPr>
            <a:r>
              <a:rPr lang="it-IT" sz="1400" b="0" dirty="0" smtClean="0">
                <a:solidFill>
                  <a:schemeClr val="tx1"/>
                </a:solidFill>
              </a:rPr>
              <a:t>L'affidamento </a:t>
            </a:r>
            <a:r>
              <a:rPr lang="it-IT" sz="1400" b="0" dirty="0">
                <a:solidFill>
                  <a:schemeClr val="tx1"/>
                </a:solidFill>
              </a:rPr>
              <a:t>del servizio viene effettuato mediante le procedure ad evidenza pubblica stabilite nel regolamento di contabilità di ciascun ente, con modalità che rispettino i princìpi della concorrenza. Qualora ricorrano le condizioni di legge, l'ente può procedere, per non più di una volta, al rinnovo del contratto di tesoreria nei confronti del medesimo soggetto.</a:t>
            </a:r>
          </a:p>
          <a:p>
            <a:pPr algn="just" eaLnBrk="0" hangingPunct="0">
              <a:spcBef>
                <a:spcPts val="300"/>
              </a:spcBef>
              <a:spcAft>
                <a:spcPts val="300"/>
              </a:spcAft>
              <a:tabLst>
                <a:tab pos="0" algn="l"/>
              </a:tabLst>
            </a:pPr>
            <a:r>
              <a:rPr lang="it-IT" sz="1400" b="0" dirty="0" smtClean="0">
                <a:solidFill>
                  <a:schemeClr val="tx1"/>
                </a:solidFill>
              </a:rPr>
              <a:t>Il </a:t>
            </a:r>
            <a:r>
              <a:rPr lang="it-IT" sz="1400" b="0" dirty="0">
                <a:solidFill>
                  <a:schemeClr val="tx1"/>
                </a:solidFill>
              </a:rPr>
              <a:t>rapporto viene regolato in base ad una convenzione deliberata dall'organo consiliare dell'ente</a:t>
            </a:r>
            <a:r>
              <a:rPr lang="it-IT" sz="1400" b="0" dirty="0" smtClean="0">
                <a:solidFill>
                  <a:schemeClr val="tx1"/>
                </a:solidFill>
              </a:rPr>
              <a:t>.</a:t>
            </a:r>
          </a:p>
          <a:p>
            <a:pPr algn="just" eaLnBrk="0" hangingPunct="0">
              <a:spcBef>
                <a:spcPts val="300"/>
              </a:spcBef>
              <a:spcAft>
                <a:spcPts val="300"/>
              </a:spcAft>
              <a:tabLst>
                <a:tab pos="0" algn="l"/>
              </a:tabLst>
            </a:pPr>
            <a:endParaRPr lang="it-IT" sz="1400" b="0" dirty="0" smtClean="0">
              <a:solidFill>
                <a:schemeClr val="tx1"/>
              </a:solidFill>
            </a:endParaRPr>
          </a:p>
          <a:p>
            <a:pPr algn="just" eaLnBrk="0" hangingPunct="0">
              <a:spcBef>
                <a:spcPts val="300"/>
              </a:spcBef>
              <a:spcAft>
                <a:spcPts val="300"/>
              </a:spcAft>
              <a:tabLst>
                <a:tab pos="0" algn="l"/>
              </a:tabLst>
            </a:pPr>
            <a:r>
              <a:rPr lang="it-IT" sz="1400" b="0" u="sng" dirty="0" smtClean="0">
                <a:solidFill>
                  <a:schemeClr val="tx1"/>
                </a:solidFill>
              </a:rPr>
              <a:t>L’indizione della gara è quindi preceduta dall’approvazione da parte dell’organo consiliare dello schema di convenzione.</a:t>
            </a:r>
          </a:p>
          <a:p>
            <a:pPr algn="just" eaLnBrk="0" hangingPunct="0">
              <a:spcBef>
                <a:spcPts val="300"/>
              </a:spcBef>
              <a:spcAft>
                <a:spcPts val="300"/>
              </a:spcAft>
              <a:tabLst>
                <a:tab pos="0" algn="l"/>
              </a:tabLst>
            </a:pPr>
            <a:endParaRPr lang="it-IT" sz="1400" b="0" dirty="0" smtClean="0">
              <a:solidFill>
                <a:schemeClr val="tx1"/>
              </a:solidFill>
            </a:endParaRPr>
          </a:p>
          <a:p>
            <a:pPr algn="just" eaLnBrk="0" hangingPunct="0">
              <a:spcBef>
                <a:spcPts val="300"/>
              </a:spcBef>
              <a:spcAft>
                <a:spcPts val="300"/>
              </a:spcAft>
              <a:tabLst>
                <a:tab pos="0" algn="l"/>
              </a:tabLst>
            </a:pPr>
            <a:r>
              <a:rPr lang="it-IT" sz="1400" b="0" dirty="0">
                <a:solidFill>
                  <a:schemeClr val="tx1"/>
                </a:solidFill>
              </a:rPr>
              <a:t>L’affidamento del servizio di Tesoreria era già inserito nella Programmazione Biennale degli Acquisti di Beni e Servizi 2020/2021, </a:t>
            </a:r>
            <a:r>
              <a:rPr lang="it-IT" sz="1400" b="0" dirty="0" smtClean="0">
                <a:solidFill>
                  <a:schemeClr val="tx1"/>
                </a:solidFill>
              </a:rPr>
              <a:t>è </a:t>
            </a:r>
            <a:r>
              <a:rPr lang="it-IT" sz="1400" b="0" dirty="0">
                <a:solidFill>
                  <a:schemeClr val="tx1"/>
                </a:solidFill>
              </a:rPr>
              <a:t>stato riproposto in aggiornamento in prima annualità nella Programmazione Biennale degli Acquisti di Beni e Servizi 2021/2022 approvata dal Consiglio Comunale con deliberazione n. 35/2021 ed in essa ha acquisito il - CIA 156 mantenendo il CUI precedentemente assegnato </a:t>
            </a:r>
            <a:r>
              <a:rPr lang="it-IT" sz="1400" b="0" dirty="0" smtClean="0">
                <a:solidFill>
                  <a:schemeClr val="tx1"/>
                </a:solidFill>
              </a:rPr>
              <a:t>S01199250158202000168.</a:t>
            </a:r>
          </a:p>
          <a:p>
            <a:pPr algn="just" eaLnBrk="0" hangingPunct="0">
              <a:spcBef>
                <a:spcPts val="300"/>
              </a:spcBef>
              <a:spcAft>
                <a:spcPts val="300"/>
              </a:spcAft>
              <a:tabLst>
                <a:tab pos="0" algn="l"/>
              </a:tabLst>
            </a:pPr>
            <a:endParaRPr lang="it-IT" sz="1400" b="0" dirty="0">
              <a:solidFill>
                <a:schemeClr val="tx1"/>
              </a:solidFill>
            </a:endParaRPr>
          </a:p>
          <a:p>
            <a:pPr>
              <a:spcBef>
                <a:spcPts val="600"/>
              </a:spcBef>
              <a:spcAft>
                <a:spcPts val="600"/>
              </a:spcAft>
            </a:pPr>
            <a:endParaRPr lang="it-IT" sz="1400" b="0" dirty="0">
              <a:solidFill>
                <a:schemeClr val="tx1"/>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8396817" cy="430887"/>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L’affidamento del servizio di tesoreria </a:t>
            </a:r>
            <a:r>
              <a:rPr lang="it-IT" sz="2000" dirty="0" smtClean="0"/>
              <a:t>nei </a:t>
            </a:r>
            <a:r>
              <a:rPr lang="it-IT" sz="2000" dirty="0" smtClean="0"/>
              <a:t>comuni 2/2</a:t>
            </a:r>
            <a:endParaRPr lang="it-IT" sz="2000" dirty="0"/>
          </a:p>
        </p:txBody>
      </p:sp>
    </p:spTree>
    <p:custDataLst>
      <p:tags r:id="rId1"/>
    </p:custDataLst>
    <p:extLst>
      <p:ext uri="{BB962C8B-B14F-4D97-AF65-F5344CB8AC3E}">
        <p14:creationId xmlns:p14="http://schemas.microsoft.com/office/powerpoint/2010/main" val="656729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470957" y="1625309"/>
            <a:ext cx="7751421" cy="5503687"/>
          </a:xfrm>
          <a:prstGeom prst="rect">
            <a:avLst/>
          </a:prstGeom>
          <a:noFill/>
          <a:ln w="19050" algn="ctr">
            <a:noFill/>
            <a:miter lim="800000"/>
            <a:headEnd/>
            <a:tailEnd/>
          </a:ln>
        </p:spPr>
        <p:txBody>
          <a:bodyPr wrap="square" lIns="46800" tIns="46800" rIns="46800" bIns="46800">
            <a:spAutoFit/>
          </a:bodyPr>
          <a:lstStyle/>
          <a:p>
            <a:pPr algn="just" eaLnBrk="0" hangingPunct="0">
              <a:spcBef>
                <a:spcPts val="300"/>
              </a:spcBef>
              <a:spcAft>
                <a:spcPts val="300"/>
              </a:spcAft>
              <a:tabLst>
                <a:tab pos="0" algn="l"/>
              </a:tabLst>
            </a:pPr>
            <a:r>
              <a:rPr lang="it-IT" sz="1400" b="0" dirty="0">
                <a:solidFill>
                  <a:schemeClr val="tx1"/>
                </a:solidFill>
              </a:rPr>
              <a:t>Lo schema della convenzione di tesoreria per il periodo 1/4/2022-31/12/2024, con possibilità di prosecuzione per ulteriori 12 mesi, ha come oggetto il complesso delle operazioni riguardanti la gestione finanziaria dell’Amministrazione comunale inerenti alla riscossione delle entrate, al pagamento delle spese, alla custodia dei titoli e dei valori e tutti gli altri adempimenti previsti dal D. </a:t>
            </a:r>
            <a:r>
              <a:rPr lang="it-IT" sz="1400" b="0" dirty="0" err="1">
                <a:solidFill>
                  <a:schemeClr val="tx1"/>
                </a:solidFill>
              </a:rPr>
              <a:t>Lgs</a:t>
            </a:r>
            <a:r>
              <a:rPr lang="it-IT" sz="1400" b="0" dirty="0">
                <a:solidFill>
                  <a:schemeClr val="tx1"/>
                </a:solidFill>
              </a:rPr>
              <a:t>. n. 267/2000, e i seguenti servizi accessori:</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fornitura, installazione e manutenzione di apparecchiature fino a 160 POS;</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noleggio, installazione, manutenzione e gestione di apparecchiature per i pagamenti in modalità self-service (“totem”) incluso trasporto valori fino a tre unità;</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fornitura di carte di credito/debito o prepagate per la gestione delle spese economali dell’Ente;</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servizio di accredito SEPA Direct </a:t>
            </a:r>
            <a:r>
              <a:rPr lang="it-IT" sz="1400" b="0" dirty="0" err="1">
                <a:solidFill>
                  <a:schemeClr val="tx1"/>
                </a:solidFill>
              </a:rPr>
              <a:t>Debit</a:t>
            </a:r>
            <a:r>
              <a:rPr lang="it-IT" sz="1400" b="0" dirty="0">
                <a:solidFill>
                  <a:schemeClr val="tx1"/>
                </a:solidFill>
              </a:rPr>
              <a:t>;</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servizio di allineamento SEDA per SDD;</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prestazioni di “</a:t>
            </a:r>
            <a:r>
              <a:rPr lang="it-IT" sz="1400" b="0" dirty="0" err="1">
                <a:solidFill>
                  <a:schemeClr val="tx1"/>
                </a:solidFill>
              </a:rPr>
              <a:t>Process</a:t>
            </a:r>
            <a:r>
              <a:rPr lang="it-IT" sz="1400" b="0" dirty="0">
                <a:solidFill>
                  <a:schemeClr val="tx1"/>
                </a:solidFill>
              </a:rPr>
              <a:t> agent” per l’eventuale notifica di atti giudiziari connessi con l’emissione e la gestione dei titoli </a:t>
            </a:r>
            <a:r>
              <a:rPr lang="it-IT" sz="1400" b="0" dirty="0" err="1">
                <a:solidFill>
                  <a:schemeClr val="tx1"/>
                </a:solidFill>
              </a:rPr>
              <a:t>eurobond</a:t>
            </a:r>
            <a:r>
              <a:rPr lang="it-IT" sz="1400" b="0" dirty="0">
                <a:solidFill>
                  <a:schemeClr val="tx1"/>
                </a:solidFill>
              </a:rPr>
              <a:t> relativi al Subscription Agreement e all’Agency Agreement sottoscritti dal Comune di Milano il 27 giugno 2005;</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smtClean="0">
                <a:solidFill>
                  <a:schemeClr val="tx1"/>
                </a:solidFill>
              </a:rPr>
              <a:t>prestazione </a:t>
            </a:r>
            <a:r>
              <a:rPr lang="it-IT" sz="1400" b="0" dirty="0">
                <a:solidFill>
                  <a:schemeClr val="tx1"/>
                </a:solidFill>
              </a:rPr>
              <a:t>di “Banca Custode” in relazione a titoli azionari del Comune di Milano costituiti in pegno;</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conservazione sostitutiva degli ordinativi di incasso e pagamento;</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servizio di tramite con l’infrastruttura </a:t>
            </a:r>
            <a:r>
              <a:rPr lang="it-IT" sz="1400" b="0" dirty="0" err="1">
                <a:solidFill>
                  <a:schemeClr val="tx1"/>
                </a:solidFill>
              </a:rPr>
              <a:t>Siope</a:t>
            </a:r>
            <a:r>
              <a:rPr lang="it-IT" sz="1400" b="0" dirty="0" smtClean="0">
                <a:solidFill>
                  <a:schemeClr val="tx1"/>
                </a:solidFill>
              </a:rPr>
              <a:t>+.</a:t>
            </a:r>
            <a:endParaRPr lang="it-IT" sz="1400" b="0" dirty="0">
              <a:solidFill>
                <a:schemeClr val="tx1"/>
              </a:solidFill>
            </a:endParaRPr>
          </a:p>
          <a:p>
            <a:pPr algn="just" eaLnBrk="0" hangingPunct="0">
              <a:spcBef>
                <a:spcPts val="300"/>
              </a:spcBef>
              <a:spcAft>
                <a:spcPts val="300"/>
              </a:spcAft>
              <a:tabLst>
                <a:tab pos="0" algn="l"/>
              </a:tabLst>
            </a:pPr>
            <a:endParaRPr lang="it-IT" sz="1400" b="0" dirty="0">
              <a:solidFill>
                <a:schemeClr val="tx1"/>
              </a:solidFill>
            </a:endParaRPr>
          </a:p>
          <a:p>
            <a:pPr>
              <a:spcBef>
                <a:spcPts val="600"/>
              </a:spcBef>
              <a:spcAft>
                <a:spcPts val="600"/>
              </a:spcAft>
            </a:pPr>
            <a:endParaRPr lang="it-IT" sz="1400" b="0" dirty="0">
              <a:solidFill>
                <a:schemeClr val="tx1"/>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8396817" cy="769441"/>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Il contenuto dello schema di convenzione per il periodo 1/4/2022- </a:t>
            </a:r>
            <a:r>
              <a:rPr lang="it-IT" sz="2000" dirty="0" smtClean="0"/>
              <a:t>31/12/2024                                              1/3</a:t>
            </a:r>
            <a:endParaRPr lang="it-IT" sz="2000" dirty="0"/>
          </a:p>
        </p:txBody>
      </p:sp>
    </p:spTree>
    <p:custDataLst>
      <p:tags r:id="rId1"/>
    </p:custDataLst>
    <p:extLst>
      <p:ext uri="{BB962C8B-B14F-4D97-AF65-F5344CB8AC3E}">
        <p14:creationId xmlns:p14="http://schemas.microsoft.com/office/powerpoint/2010/main" val="3333632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470957" y="1625309"/>
            <a:ext cx="7751421" cy="4564969"/>
          </a:xfrm>
          <a:prstGeom prst="rect">
            <a:avLst/>
          </a:prstGeom>
          <a:noFill/>
          <a:ln w="19050" algn="ctr">
            <a:noFill/>
            <a:miter lim="800000"/>
            <a:headEnd/>
            <a:tailEnd/>
          </a:ln>
        </p:spPr>
        <p:txBody>
          <a:bodyPr wrap="square" lIns="46800" tIns="46800" rIns="46800" bIns="46800">
            <a:spAutoFit/>
          </a:bodyPr>
          <a:lstStyle/>
          <a:p>
            <a:pPr algn="just" eaLnBrk="0" hangingPunct="0">
              <a:spcBef>
                <a:spcPts val="300"/>
              </a:spcBef>
              <a:spcAft>
                <a:spcPts val="300"/>
              </a:spcAft>
              <a:tabLst>
                <a:tab pos="0" algn="l"/>
              </a:tabLst>
            </a:pPr>
            <a:r>
              <a:rPr lang="it-IT" sz="1400" b="0" dirty="0">
                <a:solidFill>
                  <a:schemeClr val="tx1"/>
                </a:solidFill>
              </a:rPr>
              <a:t>Sono, altresì, opzionali e attivabili ai sensi dell’art. 106, c. 1, lettera a) del d.lgs. N. 50/2016, le seguenti prestazioni:</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fornitura, installazione e manutenzione di apparecchiature POS oltre 160 apparecchi;</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noleggio, installazione, manutenzione e gestione di apparecchiature per i pagamenti in modalità self-service (“totem”) incluso trasporto valori oltre tre apparecchiature;</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pagamento dei ticket di accesso all’Area C tramite sportelli ATM; </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pagamenti sul portale dell’Ente con carta di credito/debito;</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emissione di garanzie fideiussorie su richiesta dell’Ente;</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fornitura di carte prepagate per l’erogazione di voucher o sussidi;</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tx1"/>
                </a:solidFill>
              </a:rPr>
              <a:t>gestione dei conti correnti intestati a soggetti affidati al Comune di Milano dal giudice tutelare.</a:t>
            </a:r>
          </a:p>
          <a:p>
            <a:pPr algn="just" eaLnBrk="0" hangingPunct="0">
              <a:spcBef>
                <a:spcPts val="300"/>
              </a:spcBef>
              <a:spcAft>
                <a:spcPts val="300"/>
              </a:spcAft>
              <a:tabLst>
                <a:tab pos="0" algn="l"/>
              </a:tabLst>
            </a:pPr>
            <a:endParaRPr lang="it-IT" sz="1400" b="0" dirty="0" smtClean="0">
              <a:solidFill>
                <a:schemeClr val="bg2"/>
              </a:solidFill>
            </a:endParaRPr>
          </a:p>
          <a:p>
            <a:pPr algn="just" eaLnBrk="0" hangingPunct="0">
              <a:spcBef>
                <a:spcPts val="300"/>
              </a:spcBef>
              <a:spcAft>
                <a:spcPts val="300"/>
              </a:spcAft>
              <a:tabLst>
                <a:tab pos="0" algn="l"/>
              </a:tabLst>
            </a:pPr>
            <a:r>
              <a:rPr lang="it-IT" sz="1400" b="0" dirty="0" smtClean="0">
                <a:solidFill>
                  <a:schemeClr val="bg2"/>
                </a:solidFill>
              </a:rPr>
              <a:t>Rispetto </a:t>
            </a:r>
            <a:r>
              <a:rPr lang="it-IT" sz="1400" b="0" dirty="0">
                <a:solidFill>
                  <a:schemeClr val="bg2"/>
                </a:solidFill>
              </a:rPr>
              <a:t>a quanto attualmente inserito nel PBA 2021/2022, l’affidamento, </a:t>
            </a:r>
            <a:r>
              <a:rPr lang="it-IT" sz="1400" b="0" dirty="0" smtClean="0">
                <a:solidFill>
                  <a:schemeClr val="bg2"/>
                </a:solidFill>
              </a:rPr>
              <a:t>rimarrà </a:t>
            </a:r>
            <a:r>
              <a:rPr lang="it-IT" sz="1400" b="0" dirty="0">
                <a:solidFill>
                  <a:schemeClr val="bg2"/>
                </a:solidFill>
              </a:rPr>
              <a:t>all’interno dell’importo complessivo dell’acquisto approvato aumentato del 25%, avrà la durata di 33 mesi (con facoltà di ripetizione di ulteriori 12 mesi) inizialmente programmata, con avvio presunto previsto al 1/4/2022 anziché al 1/4/2021. </a:t>
            </a:r>
          </a:p>
          <a:p>
            <a:pPr>
              <a:spcBef>
                <a:spcPts val="600"/>
              </a:spcBef>
              <a:spcAft>
                <a:spcPts val="600"/>
              </a:spcAft>
            </a:pPr>
            <a:endParaRPr lang="it-IT" sz="1400" b="0" dirty="0">
              <a:solidFill>
                <a:schemeClr val="tx1"/>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8396817" cy="769441"/>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Il contenuto dello schema di convenzione per il periodo 1/4/2022- </a:t>
            </a:r>
            <a:r>
              <a:rPr lang="it-IT" sz="2000" dirty="0" smtClean="0"/>
              <a:t>31/12/2024                                               </a:t>
            </a:r>
            <a:r>
              <a:rPr lang="it-IT" sz="2000" dirty="0" smtClean="0"/>
              <a:t>2/3</a:t>
            </a:r>
            <a:endParaRPr lang="it-IT" sz="2000" dirty="0"/>
          </a:p>
        </p:txBody>
      </p:sp>
    </p:spTree>
    <p:custDataLst>
      <p:tags r:id="rId1"/>
    </p:custDataLst>
    <p:extLst>
      <p:ext uri="{BB962C8B-B14F-4D97-AF65-F5344CB8AC3E}">
        <p14:creationId xmlns:p14="http://schemas.microsoft.com/office/powerpoint/2010/main" val="66855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470957" y="1625309"/>
            <a:ext cx="7751421" cy="3787833"/>
          </a:xfrm>
          <a:prstGeom prst="rect">
            <a:avLst/>
          </a:prstGeom>
          <a:noFill/>
          <a:ln w="19050" algn="ctr">
            <a:noFill/>
            <a:miter lim="800000"/>
            <a:headEnd/>
            <a:tailEnd/>
          </a:ln>
        </p:spPr>
        <p:txBody>
          <a:bodyPr wrap="square" lIns="46800" tIns="46800" rIns="46800" bIns="46800">
            <a:spAutoFit/>
          </a:bodyPr>
          <a:lstStyle/>
          <a:p>
            <a:pPr algn="just" eaLnBrk="0" hangingPunct="0">
              <a:spcBef>
                <a:spcPts val="300"/>
              </a:spcBef>
              <a:spcAft>
                <a:spcPts val="300"/>
              </a:spcAft>
              <a:tabLst>
                <a:tab pos="0" algn="l"/>
              </a:tabLst>
            </a:pPr>
            <a:r>
              <a:rPr lang="it-IT" sz="1400" b="0" dirty="0" smtClean="0">
                <a:solidFill>
                  <a:schemeClr val="bg2"/>
                </a:solidFill>
              </a:rPr>
              <a:t>Rispetto </a:t>
            </a:r>
            <a:r>
              <a:rPr lang="it-IT" sz="1400" b="0" dirty="0">
                <a:solidFill>
                  <a:schemeClr val="bg2"/>
                </a:solidFill>
              </a:rPr>
              <a:t>alla convenzione precedente non sono previsti i servizi di emissione, spedizione e recapito di avvisi di pagamento MAV o </a:t>
            </a:r>
            <a:r>
              <a:rPr lang="it-IT" sz="1400" b="0" dirty="0" err="1">
                <a:solidFill>
                  <a:schemeClr val="bg2"/>
                </a:solidFill>
              </a:rPr>
              <a:t>PagoPa</a:t>
            </a:r>
            <a:r>
              <a:rPr lang="it-IT" sz="1400" b="0" dirty="0">
                <a:solidFill>
                  <a:schemeClr val="bg2"/>
                </a:solidFill>
              </a:rPr>
              <a:t>, in quanto l’Ente sta implementando la riscossione con la modalità </a:t>
            </a:r>
            <a:r>
              <a:rPr lang="it-IT" sz="1400" b="0" dirty="0" err="1">
                <a:solidFill>
                  <a:schemeClr val="bg2"/>
                </a:solidFill>
              </a:rPr>
              <a:t>PagoPa</a:t>
            </a:r>
            <a:r>
              <a:rPr lang="it-IT" sz="1400" b="0" dirty="0">
                <a:solidFill>
                  <a:schemeClr val="bg2"/>
                </a:solidFill>
              </a:rPr>
              <a:t> mediante altri appalti di servizi. </a:t>
            </a:r>
          </a:p>
          <a:p>
            <a:pPr algn="just" eaLnBrk="0" hangingPunct="0">
              <a:spcBef>
                <a:spcPts val="300"/>
              </a:spcBef>
              <a:spcAft>
                <a:spcPts val="300"/>
              </a:spcAft>
              <a:tabLst>
                <a:tab pos="0" algn="l"/>
              </a:tabLst>
            </a:pPr>
            <a:r>
              <a:rPr lang="it-IT" sz="1400" b="0" dirty="0" smtClean="0">
                <a:solidFill>
                  <a:schemeClr val="bg2"/>
                </a:solidFill>
              </a:rPr>
              <a:t>Sono invece previste prestazioni non presenti </a:t>
            </a:r>
            <a:r>
              <a:rPr lang="it-IT" sz="1400" b="0" dirty="0">
                <a:solidFill>
                  <a:schemeClr val="bg2"/>
                </a:solidFill>
              </a:rPr>
              <a:t>nella precedente </a:t>
            </a:r>
            <a:r>
              <a:rPr lang="it-IT" sz="1400" b="0" dirty="0" smtClean="0">
                <a:solidFill>
                  <a:schemeClr val="bg2"/>
                </a:solidFill>
              </a:rPr>
              <a:t>convenzione, quali:</a:t>
            </a:r>
            <a:endParaRPr lang="it-IT" sz="1400" b="0" dirty="0">
              <a:solidFill>
                <a:schemeClr val="bg2"/>
              </a:solidFill>
            </a:endParaRP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smtClean="0">
                <a:solidFill>
                  <a:schemeClr val="bg2"/>
                </a:solidFill>
              </a:rPr>
              <a:t>servizio </a:t>
            </a:r>
            <a:r>
              <a:rPr lang="it-IT" sz="1400" b="0" dirty="0">
                <a:solidFill>
                  <a:schemeClr val="bg2"/>
                </a:solidFill>
              </a:rPr>
              <a:t>di allineamento SEDA per SDD: servizio opzionale aggiuntivo degli schemi di addebito diretto </a:t>
            </a:r>
            <a:r>
              <a:rPr lang="it-IT" sz="1400" b="0" dirty="0" err="1" smtClean="0">
                <a:solidFill>
                  <a:schemeClr val="bg2"/>
                </a:solidFill>
              </a:rPr>
              <a:t>Sepa</a:t>
            </a:r>
            <a:r>
              <a:rPr lang="it-IT" sz="1400" b="0" dirty="0" smtClean="0">
                <a:solidFill>
                  <a:schemeClr val="bg2"/>
                </a:solidFill>
              </a:rPr>
              <a:t> che consente lo scambio di flussi elettronici </a:t>
            </a:r>
            <a:endParaRPr lang="it-IT" sz="1400" b="0" dirty="0">
              <a:solidFill>
                <a:schemeClr val="bg2"/>
              </a:solidFill>
            </a:endParaRP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bg2"/>
                </a:solidFill>
              </a:rPr>
              <a:t>s</a:t>
            </a:r>
            <a:r>
              <a:rPr lang="it-IT" sz="1400" b="0" dirty="0" smtClean="0">
                <a:solidFill>
                  <a:schemeClr val="bg2"/>
                </a:solidFill>
              </a:rPr>
              <a:t>ervizio </a:t>
            </a:r>
            <a:r>
              <a:rPr lang="it-IT" sz="1400" b="0" dirty="0">
                <a:solidFill>
                  <a:schemeClr val="bg2"/>
                </a:solidFill>
              </a:rPr>
              <a:t>di tramite con l’infrastruttura </a:t>
            </a:r>
            <a:r>
              <a:rPr lang="it-IT" sz="1400" b="0" dirty="0" err="1">
                <a:solidFill>
                  <a:schemeClr val="bg2"/>
                </a:solidFill>
              </a:rPr>
              <a:t>Siope</a:t>
            </a:r>
            <a:r>
              <a:rPr lang="it-IT" sz="1400" b="0" dirty="0">
                <a:solidFill>
                  <a:schemeClr val="bg2"/>
                </a:solidFill>
              </a:rPr>
              <a:t>+: il servizio è reso anche oggi dal Tesoriere nell’ambito di un affidamento specifico. Si tratta di un servizio complementare alla gestione dell’ordinativo informatico ed è pertanto opportuno che sia compreso nella convenzione.</a:t>
            </a: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smtClean="0">
                <a:solidFill>
                  <a:schemeClr val="bg2"/>
                </a:solidFill>
              </a:rPr>
              <a:t>fornitura </a:t>
            </a:r>
            <a:r>
              <a:rPr lang="it-IT" sz="1400" b="0" dirty="0">
                <a:solidFill>
                  <a:schemeClr val="bg2"/>
                </a:solidFill>
              </a:rPr>
              <a:t>di carte prepagate per l’erogazione di voucher o sussidi risponde all’esigenza di migliorare le modalità di gestione dei sussidi per i soggetti che non dispongono di conti correnti e di gestire i casi in cui non è possibile, per il tipo di intervento, effettuare le erogazioni mediante bonifico. </a:t>
            </a:r>
            <a:endParaRPr lang="it-IT" sz="1400" b="0" dirty="0" smtClean="0">
              <a:solidFill>
                <a:schemeClr val="bg2"/>
              </a:solidFill>
            </a:endParaRPr>
          </a:p>
          <a:p>
            <a:pPr marL="285750" indent="-285750" algn="just" eaLnBrk="0" hangingPunct="0">
              <a:spcBef>
                <a:spcPts val="300"/>
              </a:spcBef>
              <a:spcAft>
                <a:spcPts val="300"/>
              </a:spcAft>
              <a:buFont typeface="Arial" panose="020B0604020202020204" pitchFamily="34" charset="0"/>
              <a:buChar char="•"/>
              <a:tabLst>
                <a:tab pos="0" algn="l"/>
              </a:tabLst>
            </a:pPr>
            <a:r>
              <a:rPr lang="it-IT" sz="1400" b="0" dirty="0">
                <a:solidFill>
                  <a:schemeClr val="bg2"/>
                </a:solidFill>
              </a:rPr>
              <a:t>gestione dei conti correnti intestati a soggetti affidati al Comune di Milano dal giudice </a:t>
            </a:r>
            <a:r>
              <a:rPr lang="it-IT" sz="1400" b="0" dirty="0" smtClean="0">
                <a:solidFill>
                  <a:schemeClr val="bg2"/>
                </a:solidFill>
              </a:rPr>
              <a:t>tutelare</a:t>
            </a:r>
          </a:p>
          <a:p>
            <a:pPr algn="just" eaLnBrk="0" hangingPunct="0">
              <a:spcBef>
                <a:spcPts val="300"/>
              </a:spcBef>
              <a:spcAft>
                <a:spcPts val="300"/>
              </a:spcAft>
              <a:tabLst>
                <a:tab pos="0" algn="l"/>
              </a:tabLst>
            </a:pPr>
            <a:endParaRPr lang="it-IT" sz="1400" b="0" dirty="0">
              <a:solidFill>
                <a:schemeClr val="bg2"/>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8396817" cy="769441"/>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Il contenuto dello schema di convenzione per il periodo 1/4/2022- </a:t>
            </a:r>
            <a:r>
              <a:rPr lang="it-IT" sz="2000" dirty="0" smtClean="0"/>
              <a:t>31/12/2024                                               3/3</a:t>
            </a:r>
            <a:endParaRPr lang="it-IT" sz="2000" dirty="0"/>
          </a:p>
        </p:txBody>
      </p:sp>
    </p:spTree>
    <p:custDataLst>
      <p:tags r:id="rId1"/>
    </p:custDataLst>
    <p:extLst>
      <p:ext uri="{BB962C8B-B14F-4D97-AF65-F5344CB8AC3E}">
        <p14:creationId xmlns:p14="http://schemas.microsoft.com/office/powerpoint/2010/main" val="12298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380066" y="1808189"/>
            <a:ext cx="7751421" cy="3633945"/>
          </a:xfrm>
          <a:prstGeom prst="rect">
            <a:avLst/>
          </a:prstGeom>
          <a:noFill/>
          <a:ln w="19050" algn="ctr">
            <a:noFill/>
            <a:miter lim="800000"/>
            <a:headEnd/>
            <a:tailEnd/>
          </a:ln>
        </p:spPr>
        <p:txBody>
          <a:bodyPr wrap="square" lIns="46800" tIns="46800" rIns="46800" bIns="46800">
            <a:spAutoFit/>
          </a:bodyPr>
          <a:lstStyle/>
          <a:p>
            <a:pPr algn="just" eaLnBrk="0" hangingPunct="0">
              <a:spcBef>
                <a:spcPts val="300"/>
              </a:spcBef>
              <a:spcAft>
                <a:spcPts val="300"/>
              </a:spcAft>
              <a:tabLst>
                <a:tab pos="0" algn="l"/>
              </a:tabLst>
            </a:pPr>
            <a:r>
              <a:rPr lang="it-IT" sz="1400" b="0" dirty="0">
                <a:solidFill>
                  <a:schemeClr val="bg2"/>
                </a:solidFill>
              </a:rPr>
              <a:t>Per il servizio di tesoreria sono previsti la corresponsione di un corrispettivo fisso annuo e i compensi per l’eventuale utilizzo dell’anticipazione di tesoreria e per le prestazioni opzionali ai sensi dell’art. 106 c. 1, lettera a) del d.lgs. N. 50/2016 se </a:t>
            </a:r>
            <a:r>
              <a:rPr lang="it-IT" sz="1400" b="0" dirty="0" smtClean="0">
                <a:solidFill>
                  <a:schemeClr val="bg2"/>
                </a:solidFill>
              </a:rPr>
              <a:t>attivate.</a:t>
            </a:r>
          </a:p>
          <a:p>
            <a:pPr algn="just" eaLnBrk="0" hangingPunct="0">
              <a:spcBef>
                <a:spcPts val="300"/>
              </a:spcBef>
              <a:spcAft>
                <a:spcPts val="300"/>
              </a:spcAft>
              <a:tabLst>
                <a:tab pos="0" algn="l"/>
              </a:tabLst>
            </a:pPr>
            <a:r>
              <a:rPr lang="it-IT" sz="1400" b="0" dirty="0">
                <a:solidFill>
                  <a:schemeClr val="bg2"/>
                </a:solidFill>
              </a:rPr>
              <a:t>L</a:t>
            </a:r>
            <a:r>
              <a:rPr lang="it-IT" sz="1400" b="0" dirty="0" smtClean="0">
                <a:solidFill>
                  <a:schemeClr val="bg2"/>
                </a:solidFill>
              </a:rPr>
              <a:t>’importo del corrispettivo e dei compensi saranno contenuti </a:t>
            </a:r>
            <a:r>
              <a:rPr lang="it-IT" sz="1400" b="0" dirty="0">
                <a:solidFill>
                  <a:schemeClr val="bg2"/>
                </a:solidFill>
              </a:rPr>
              <a:t>nei limiti di spesa aumentati del 25% previsti dal progetto CUI S01199250158202000168 inserito nel Programma Biennale degli Acquisti 2021/2022, il cui quadro economico ammonta a € 3.329.732,24. I compensi per la gestione dei conti correnti   intestati a soggetti affidati al Comune di Milano dal giudice tutelare sono a carico degli intestatari dei conti</a:t>
            </a:r>
            <a:r>
              <a:rPr lang="it-IT" sz="1400" b="0" dirty="0" smtClean="0">
                <a:solidFill>
                  <a:schemeClr val="bg2"/>
                </a:solidFill>
              </a:rPr>
              <a:t>.</a:t>
            </a:r>
          </a:p>
          <a:p>
            <a:pPr algn="just" eaLnBrk="0" hangingPunct="0">
              <a:spcBef>
                <a:spcPts val="300"/>
              </a:spcBef>
              <a:spcAft>
                <a:spcPts val="300"/>
              </a:spcAft>
              <a:tabLst>
                <a:tab pos="0" algn="l"/>
              </a:tabLst>
            </a:pPr>
            <a:r>
              <a:rPr lang="it-IT" sz="1400" b="0" dirty="0" smtClean="0">
                <a:solidFill>
                  <a:schemeClr val="bg2"/>
                </a:solidFill>
              </a:rPr>
              <a:t>Il Tesoriere riconoscerà all’Ente gli interessi attivi sulle giacenze di cassa come  da offerta economica.</a:t>
            </a:r>
            <a:endParaRPr lang="it-IT" sz="1400" b="0" dirty="0">
              <a:solidFill>
                <a:schemeClr val="bg2"/>
              </a:solidFill>
            </a:endParaRPr>
          </a:p>
          <a:p>
            <a:pPr algn="just" eaLnBrk="0" hangingPunct="0">
              <a:spcBef>
                <a:spcPts val="300"/>
              </a:spcBef>
              <a:spcAft>
                <a:spcPts val="300"/>
              </a:spcAft>
              <a:tabLst>
                <a:tab pos="0" algn="l"/>
              </a:tabLst>
            </a:pPr>
            <a:r>
              <a:rPr lang="it-IT" sz="1400" b="0" dirty="0" smtClean="0">
                <a:solidFill>
                  <a:schemeClr val="bg2"/>
                </a:solidFill>
              </a:rPr>
              <a:t>La convenzione precedente non prevedeva un corrispettivo ma </a:t>
            </a:r>
            <a:r>
              <a:rPr lang="it-IT" sz="1400" b="0" dirty="0" smtClean="0">
                <a:solidFill>
                  <a:schemeClr val="bg2"/>
                </a:solidFill>
              </a:rPr>
              <a:t>conteneva </a:t>
            </a:r>
            <a:r>
              <a:rPr lang="it-IT" sz="1400" b="0" dirty="0" smtClean="0">
                <a:solidFill>
                  <a:schemeClr val="bg2"/>
                </a:solidFill>
              </a:rPr>
              <a:t>diverse prestazioni relative all’emissione e spedizione di avvisi di pagamento (tra cui quelli della TARI)  a pagamento che rendevano economicamente sostenibile  il servizio di tesoreria. Tali </a:t>
            </a:r>
            <a:r>
              <a:rPr lang="it-IT" sz="1400" b="0" dirty="0" smtClean="0">
                <a:solidFill>
                  <a:schemeClr val="bg2"/>
                </a:solidFill>
              </a:rPr>
              <a:t>servizi, come già detto,  </a:t>
            </a:r>
            <a:r>
              <a:rPr lang="it-IT" sz="1400" b="0" dirty="0" smtClean="0">
                <a:solidFill>
                  <a:schemeClr val="bg2"/>
                </a:solidFill>
              </a:rPr>
              <a:t>non sono più presenti nella nuova convenzione.</a:t>
            </a:r>
          </a:p>
          <a:p>
            <a:pPr algn="just" eaLnBrk="0" hangingPunct="0">
              <a:spcBef>
                <a:spcPts val="300"/>
              </a:spcBef>
              <a:spcAft>
                <a:spcPts val="300"/>
              </a:spcAft>
              <a:tabLst>
                <a:tab pos="0" algn="l"/>
              </a:tabLst>
            </a:pPr>
            <a:endParaRPr lang="it-IT" sz="1400" b="0" dirty="0">
              <a:solidFill>
                <a:schemeClr val="bg2"/>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7842311" cy="769441"/>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smtClean="0"/>
              <a:t>Lo schema di convenzione per il periodo 1/4/2022- </a:t>
            </a:r>
            <a:r>
              <a:rPr lang="it-IT" sz="2000" dirty="0" smtClean="0"/>
              <a:t>31/12/2024: è </a:t>
            </a:r>
            <a:r>
              <a:rPr lang="it-IT" sz="2000" dirty="0" smtClean="0"/>
              <a:t>previsto un corrispettivo</a:t>
            </a:r>
            <a:r>
              <a:rPr lang="it-IT" sz="2000" dirty="0" smtClean="0"/>
              <a:t>                       1/2          </a:t>
            </a:r>
            <a:endParaRPr lang="it-IT" sz="2000" dirty="0"/>
          </a:p>
        </p:txBody>
      </p:sp>
    </p:spTree>
    <p:custDataLst>
      <p:tags r:id="rId1"/>
    </p:custDataLst>
    <p:extLst>
      <p:ext uri="{BB962C8B-B14F-4D97-AF65-F5344CB8AC3E}">
        <p14:creationId xmlns:p14="http://schemas.microsoft.com/office/powerpoint/2010/main" val="907425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35"/>
          <p:cNvSpPr txBox="1">
            <a:spLocks noChangeArrowheads="1"/>
          </p:cNvSpPr>
          <p:nvPr/>
        </p:nvSpPr>
        <p:spPr bwMode="auto">
          <a:xfrm>
            <a:off x="1380065" y="1623617"/>
            <a:ext cx="7751421" cy="4941995"/>
          </a:xfrm>
          <a:prstGeom prst="rect">
            <a:avLst/>
          </a:prstGeom>
          <a:noFill/>
          <a:ln w="19050" algn="ctr">
            <a:noFill/>
            <a:miter lim="800000"/>
            <a:headEnd/>
            <a:tailEnd/>
          </a:ln>
        </p:spPr>
        <p:txBody>
          <a:bodyPr wrap="square" lIns="46800" tIns="46800" rIns="46800" bIns="46800">
            <a:spAutoFit/>
          </a:bodyPr>
          <a:lstStyle/>
          <a:p>
            <a:pPr algn="just" eaLnBrk="0" hangingPunct="0">
              <a:spcBef>
                <a:spcPts val="300"/>
              </a:spcBef>
              <a:spcAft>
                <a:spcPts val="300"/>
              </a:spcAft>
              <a:tabLst>
                <a:tab pos="0" algn="l"/>
              </a:tabLst>
            </a:pPr>
            <a:r>
              <a:rPr lang="it-IT" sz="1400" b="0" dirty="0">
                <a:solidFill>
                  <a:schemeClr val="bg2"/>
                </a:solidFill>
              </a:rPr>
              <a:t>N</a:t>
            </a:r>
            <a:r>
              <a:rPr lang="it-IT" sz="1400" b="0" dirty="0" smtClean="0">
                <a:solidFill>
                  <a:schemeClr val="bg2"/>
                </a:solidFill>
              </a:rPr>
              <a:t>el </a:t>
            </a:r>
            <a:r>
              <a:rPr lang="it-IT" sz="1400" b="0" dirty="0">
                <a:solidFill>
                  <a:schemeClr val="bg2"/>
                </a:solidFill>
              </a:rPr>
              <a:t>2014 la Corte dei Conti Sezione Giurisdizionale per la Puglia con la Deliberazione n. 205/PAR/2014 aveva riconosciuto la legittimità della previsione nel bando di gara di un corrispettivo da sottoporre a ribasso in favore del tesoriere, anche senza aver svolto preliminarmente una gara che imponesse la gratuità del </a:t>
            </a:r>
            <a:r>
              <a:rPr lang="it-IT" sz="1400" b="0" dirty="0" smtClean="0">
                <a:solidFill>
                  <a:schemeClr val="bg2"/>
                </a:solidFill>
              </a:rPr>
              <a:t>servizio, prendendo atto della diffusa realtà delle gare di tesoreria che andavano deserte</a:t>
            </a:r>
            <a:r>
              <a:rPr lang="it-IT" sz="1400" b="0" dirty="0" smtClean="0">
                <a:solidFill>
                  <a:schemeClr val="bg2"/>
                </a:solidFill>
              </a:rPr>
              <a:t>.</a:t>
            </a:r>
          </a:p>
          <a:p>
            <a:pPr algn="just" eaLnBrk="0" hangingPunct="0">
              <a:spcBef>
                <a:spcPts val="300"/>
              </a:spcBef>
              <a:spcAft>
                <a:spcPts val="300"/>
              </a:spcAft>
              <a:tabLst>
                <a:tab pos="0" algn="l"/>
              </a:tabLst>
            </a:pPr>
            <a:r>
              <a:rPr lang="it-IT" sz="1300" b="0" dirty="0" smtClean="0">
                <a:solidFill>
                  <a:schemeClr val="bg2"/>
                </a:solidFill>
              </a:rPr>
              <a:t>Nella </a:t>
            </a:r>
            <a:r>
              <a:rPr lang="it-IT" sz="1300" b="0" dirty="0">
                <a:solidFill>
                  <a:schemeClr val="bg2"/>
                </a:solidFill>
              </a:rPr>
              <a:t>citata Deliberazione infatti la Corte fa presente che </a:t>
            </a:r>
            <a:r>
              <a:rPr lang="it-IT" sz="1300" b="0" i="1" dirty="0">
                <a:solidFill>
                  <a:schemeClr val="bg2"/>
                </a:solidFill>
              </a:rPr>
              <a:t>“…fino a tempi molto recenti, l’affidamento del servizio di tesoreria avveniva generalmente in forma gratuita o, addirittura, con un corrispettivo (generalmente sotto forma di sponsorizzazione) in favore dell’ente affidante. Ciò accadeva in quanto il Tesoriere, specie in passato, traeva dall’affidamento del servizio di tesoreria vari vantaggi, anche di carattere non strettamente economico (es. disponibilità di ingenti liquidità, naturale captazione dell’indotto bancario derivante dai rapporti con una pluralità di ditte e professionisti, possibilità di acquisizione di nuova clientela, inserimento in nuovi ambiti territoriali, interessi per eventuali anticipazioni di tesoreria richieste dall’ente, ritorno di immagine, ecc.) che compensavano gli oneri sostenuti per lo svolgimento del servizio stesso. La riforma del sistema di tesoreria prevista dall’art.35 del D.L. n.1/2012 (con conseguente riduzione della liquidità presente nella tesoreria comunale) e le recenti difficoltà finanziarie degli enti locali, indubbiamente, hanno determinato un mutamento della situazione, con l’attuale estrema difficoltà di individuare un Tesoriere che svolga gratuitamente il servizio…”; e ancora “In conclusione, si ritiene legittimo prevedere nel bando di gara un corrispettivo (da sottoporre a ribasso) in favore del tesoriere, anche senza aver svolto preliminarmente una gara che imponeva la gratuità del servizio. Vista la peculiarità del servizio, ferma restando la necessità di considerare le esigenze particolari di ciascun ente, occorrerà valorizzare i connessi aspetti qualitativi ed economici diversi dal prezzo…”.</a:t>
            </a:r>
          </a:p>
          <a:p>
            <a:pPr algn="just" eaLnBrk="0" hangingPunct="0">
              <a:spcBef>
                <a:spcPts val="300"/>
              </a:spcBef>
              <a:spcAft>
                <a:spcPts val="300"/>
              </a:spcAft>
              <a:tabLst>
                <a:tab pos="0" algn="l"/>
              </a:tabLst>
            </a:pPr>
            <a:endParaRPr lang="it-IT" sz="1400" b="0" dirty="0">
              <a:solidFill>
                <a:schemeClr val="bg2"/>
              </a:solidFill>
            </a:endParaRPr>
          </a:p>
        </p:txBody>
      </p:sp>
      <p:sp>
        <p:nvSpPr>
          <p:cNvPr id="4" name="Text Box 3">
            <a:extLst>
              <a:ext uri="{FF2B5EF4-FFF2-40B4-BE49-F238E27FC236}">
                <a16:creationId xmlns:a16="http://schemas.microsoft.com/office/drawing/2014/main" id="{F1062F42-5D4F-423D-9662-4BE58751CD3D}"/>
              </a:ext>
            </a:extLst>
          </p:cNvPr>
          <p:cNvSpPr txBox="1">
            <a:spLocks noChangeArrowheads="1"/>
          </p:cNvSpPr>
          <p:nvPr/>
        </p:nvSpPr>
        <p:spPr bwMode="auto">
          <a:xfrm>
            <a:off x="1380066" y="483443"/>
            <a:ext cx="7751421" cy="769441"/>
          </a:xfrm>
          <a:prstGeom prst="rect">
            <a:avLst/>
          </a:prstGeom>
          <a:noFill/>
          <a:ln w="9525">
            <a:noFill/>
            <a:miter lim="800000"/>
            <a:headEnd/>
            <a:tailEnd/>
          </a:ln>
        </p:spPr>
        <p:txBody>
          <a:bodyPr wrap="square">
            <a:spAutoFit/>
          </a:bodyPr>
          <a:lstStyle>
            <a:defPPr>
              <a:defRPr lang="en-GB"/>
            </a:defPPr>
            <a:lvl1pPr eaLnBrk="0" hangingPunct="0">
              <a:lnSpc>
                <a:spcPct val="110000"/>
              </a:lnSpc>
              <a:defRPr sz="2400">
                <a:solidFill>
                  <a:srgbClr val="E42B00"/>
                </a:solidFill>
              </a:defRPr>
            </a:lvl1pPr>
          </a:lstStyle>
          <a:p>
            <a:r>
              <a:rPr lang="it-IT" sz="2000" dirty="0"/>
              <a:t>Lo schema di convenzione per il periodo 1/4/2022- 31/12/2024: è previsto un corrispettivo </a:t>
            </a:r>
            <a:r>
              <a:rPr lang="it-IT" sz="2000" dirty="0" smtClean="0"/>
              <a:t>                    2/2             </a:t>
            </a:r>
            <a:endParaRPr lang="it-IT" sz="2000" dirty="0"/>
          </a:p>
        </p:txBody>
      </p:sp>
    </p:spTree>
    <p:custDataLst>
      <p:tags r:id="rId1"/>
    </p:custDataLst>
    <p:extLst>
      <p:ext uri="{BB962C8B-B14F-4D97-AF65-F5344CB8AC3E}">
        <p14:creationId xmlns:p14="http://schemas.microsoft.com/office/powerpoint/2010/main" val="21884621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APERSIZE" val="A4"/>
  <p:tag name="BACKGROUNDCOLOR" val="16777215"/>
  <p:tag name="BACKGROUNDINTENSITY" val="LIGHT"/>
  <p:tag name="PRESENTATIONTYPE" val="BOARDWHITE"/>
  <p:tag name="LOGO" val="FALSE"/>
  <p:tag name="OFFICECODE" val="TRUE"/>
  <p:tag name="FOOTER" val="TRUE"/>
  <p:tag name="OFFICE" val="Milan"/>
  <p:tag name="VERSION" val="3.00"/>
</p:tagLst>
</file>

<file path=ppt/tags/tag10.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11.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2.xml><?xml version="1.0" encoding="utf-8"?>
<p:tagLst xmlns:a="http://schemas.openxmlformats.org/drawingml/2006/main" xmlns:r="http://schemas.openxmlformats.org/officeDocument/2006/relationships" xmlns:p="http://schemas.openxmlformats.org/presentationml/2006/main">
  <p:tag name="ORDER" val="1"/>
  <p:tag name="MULTI-LINE" val="false"/>
  <p:tag name="TEXT" val="Action Title:"/>
  <p:tag name="FILL" val="true"/>
  <p:tag name="OPTIONAL" val="false"/>
  <p:tag name="NAME" val="Title1"/>
  <p:tag name="HEIGHT" val="1"/>
  <p:tag name="INDENTED" val="false"/>
  <p:tag name="CAPTION HEIGHT" val="2"/>
</p:tagLst>
</file>

<file path=ppt/tags/tag3.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4.xml><?xml version="1.0" encoding="utf-8"?>
<p:tagLst xmlns:a="http://schemas.openxmlformats.org/drawingml/2006/main" xmlns:r="http://schemas.openxmlformats.org/officeDocument/2006/relationships" xmlns:p="http://schemas.openxmlformats.org/presentationml/2006/main">
  <p:tag name="ORDER" val="1"/>
  <p:tag name="MULTI-LINE" val="false"/>
  <p:tag name="TEXT" val="Presentation &amp;Title:"/>
  <p:tag name="FILL" val="true"/>
  <p:tag name="OPTIONAL" val="false"/>
  <p:tag name="NAME" val="Presentation Title"/>
  <p:tag name="HEIGHT" val="1"/>
  <p:tag name="INDENTED" val="false"/>
  <p:tag name="CAPTION HEIGHT" val="2"/>
</p:tagLst>
</file>

<file path=ppt/tags/tag5.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6.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7.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8.xml><?xml version="1.0" encoding="utf-8"?>
<p:tagLst xmlns:a="http://schemas.openxmlformats.org/drawingml/2006/main" xmlns:r="http://schemas.openxmlformats.org/officeDocument/2006/relationships" xmlns:p="http://schemas.openxmlformats.org/presentationml/2006/main">
  <p:tag name="CREATEDBY" val="KMASlideWizard"/>
</p:tagLst>
</file>

<file path=ppt/tags/tag9.xml><?xml version="1.0" encoding="utf-8"?>
<p:tagLst xmlns:a="http://schemas.openxmlformats.org/drawingml/2006/main" xmlns:r="http://schemas.openxmlformats.org/officeDocument/2006/relationships" xmlns:p="http://schemas.openxmlformats.org/presentationml/2006/main">
  <p:tag name="CREATEDBY" val="KMASlideWizard"/>
</p:tagLst>
</file>

<file path=ppt/theme/theme1.xml><?xml version="1.0" encoding="utf-8"?>
<a:theme xmlns:a="http://schemas.openxmlformats.org/drawingml/2006/main" name="Default Design">
  <a:themeElements>
    <a:clrScheme name="">
      <a:dk1>
        <a:srgbClr val="000000"/>
      </a:dk1>
      <a:lt1>
        <a:srgbClr val="B2B2B2"/>
      </a:lt1>
      <a:dk2>
        <a:srgbClr val="FFFFFF"/>
      </a:dk2>
      <a:lt2>
        <a:srgbClr val="000000"/>
      </a:lt2>
      <a:accent1>
        <a:srgbClr val="99CCFF"/>
      </a:accent1>
      <a:accent2>
        <a:srgbClr val="FFCC33"/>
      </a:accent2>
      <a:accent3>
        <a:srgbClr val="D5D5D5"/>
      </a:accent3>
      <a:accent4>
        <a:srgbClr val="000000"/>
      </a:accent4>
      <a:accent5>
        <a:srgbClr val="CAE2FF"/>
      </a:accent5>
      <a:accent6>
        <a:srgbClr val="E7B92D"/>
      </a:accent6>
      <a:hlink>
        <a:srgbClr val="000000"/>
      </a:hlink>
      <a:folHlink>
        <a:srgbClr val="CC00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5F5F5F"/>
        </a:solidFill>
        <a:ln w="19050" cap="flat" cmpd="sng" algn="ctr">
          <a:solidFill>
            <a:schemeClr val="tx1"/>
          </a:solidFill>
          <a:prstDash val="solid"/>
          <a:round/>
          <a:headEnd type="none" w="med" len="med"/>
          <a:tailEnd type="none" w="med" len="med"/>
        </a:ln>
        <a:effectLst>
          <a:outerShdw dist="53882" dir="2700000" algn="ctr" rotWithShape="0">
            <a:schemeClr val="bg2">
              <a:alpha val="50000"/>
            </a:schemeClr>
          </a:outerShdw>
        </a:effectLst>
      </a:spPr>
      <a:bodyPr vert="horz" wrap="square" lIns="46800" tIns="46800" rIns="46800" bIns="46800" numCol="1" anchor="t" anchorCtr="0" compatLnSpc="1">
        <a:prstTxWarp prst="textNoShape">
          <a:avLst/>
        </a:prstTxWarp>
      </a:bodyPr>
      <a:lstStyle>
        <a:defPPr marL="0" marR="0" indent="0" algn="ctr" defTabSz="914400" rtl="0" eaLnBrk="0" fontAlgn="base" latinLnBrk="0" hangingPunct="0">
          <a:lnSpc>
            <a:spcPct val="110000"/>
          </a:lnSpc>
          <a:spcBef>
            <a:spcPct val="70000"/>
          </a:spcBef>
          <a:spcAft>
            <a:spcPct val="0"/>
          </a:spcAft>
          <a:buClrTx/>
          <a:buSzTx/>
          <a:buFontTx/>
          <a:buNone/>
          <a:tabLst/>
          <a:defRPr kumimoji="0" lang="en-GB" sz="1000" b="1" i="0" u="none" strike="noStrike" cap="none" normalizeH="0" baseline="0" smtClean="0">
            <a:ln>
              <a:noFill/>
            </a:ln>
            <a:solidFill>
              <a:srgbClr val="FFFFFF"/>
            </a:solidFill>
            <a:effectLst/>
            <a:latin typeface="Tahoma" pitchFamily="34" charset="0"/>
          </a:defRPr>
        </a:defPPr>
      </a:lstStyle>
    </a:spDef>
    <a:lnDef>
      <a:spPr bwMode="auto">
        <a:xfrm>
          <a:off x="0" y="0"/>
          <a:ext cx="1" cy="1"/>
        </a:xfrm>
        <a:custGeom>
          <a:avLst/>
          <a:gdLst/>
          <a:ahLst/>
          <a:cxnLst/>
          <a:rect l="0" t="0" r="0" b="0"/>
          <a:pathLst/>
        </a:custGeom>
        <a:solidFill>
          <a:srgbClr val="5F5F5F"/>
        </a:solidFill>
        <a:ln w="19050" cap="flat" cmpd="sng" algn="ctr">
          <a:solidFill>
            <a:schemeClr val="tx1"/>
          </a:solidFill>
          <a:prstDash val="solid"/>
          <a:round/>
          <a:headEnd type="none" w="med" len="med"/>
          <a:tailEnd type="none" w="med" len="med"/>
        </a:ln>
        <a:effectLst>
          <a:outerShdw dist="53882" dir="2700000" algn="ctr" rotWithShape="0">
            <a:schemeClr val="bg2">
              <a:alpha val="50000"/>
            </a:schemeClr>
          </a:outerShdw>
        </a:effectLst>
      </a:spPr>
      <a:bodyPr vert="horz" wrap="square" lIns="46800" tIns="46800" rIns="46800" bIns="46800" numCol="1" anchor="t" anchorCtr="0" compatLnSpc="1">
        <a:prstTxWarp prst="textNoShape">
          <a:avLst/>
        </a:prstTxWarp>
      </a:bodyPr>
      <a:lstStyle>
        <a:defPPr marL="0" marR="0" indent="0" algn="ctr" defTabSz="914400" rtl="0" eaLnBrk="0" fontAlgn="base" latinLnBrk="0" hangingPunct="0">
          <a:lnSpc>
            <a:spcPct val="110000"/>
          </a:lnSpc>
          <a:spcBef>
            <a:spcPct val="70000"/>
          </a:spcBef>
          <a:spcAft>
            <a:spcPct val="0"/>
          </a:spcAft>
          <a:buClrTx/>
          <a:buSzTx/>
          <a:buFontTx/>
          <a:buNone/>
          <a:tabLst/>
          <a:defRPr kumimoji="0" lang="en-GB" sz="1000" b="1" i="0" u="none" strike="noStrike" cap="none" normalizeH="0" baseline="0" smtClean="0">
            <a:ln>
              <a:noFill/>
            </a:ln>
            <a:solidFill>
              <a:srgbClr val="FFFFFF"/>
            </a:solidFill>
            <a:effectLst/>
            <a:latin typeface="Tahoma" pitchFamily="34"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55110</TotalTime>
  <Words>1602</Words>
  <Application>Microsoft Office PowerPoint</Application>
  <PresentationFormat>A4 (21x29,7 cm)</PresentationFormat>
  <Paragraphs>71</Paragraphs>
  <Slides>8</Slides>
  <Notes>8</Notes>
  <HiddenSlides>0</HiddenSlides>
  <MMClips>0</MMClips>
  <ScaleCrop>false</ScaleCrop>
  <HeadingPairs>
    <vt:vector size="8" baseType="variant">
      <vt:variant>
        <vt:lpstr>Caratteri utilizzati</vt:lpstr>
      </vt:variant>
      <vt:variant>
        <vt:i4>9</vt:i4>
      </vt:variant>
      <vt:variant>
        <vt:lpstr>Tema</vt:lpstr>
      </vt:variant>
      <vt:variant>
        <vt:i4>1</vt:i4>
      </vt:variant>
      <vt:variant>
        <vt:lpstr>Titoli diapositive</vt:lpstr>
      </vt:variant>
      <vt:variant>
        <vt:i4>8</vt:i4>
      </vt:variant>
      <vt:variant>
        <vt:lpstr>Presentazioni personalizzate</vt:lpstr>
      </vt:variant>
      <vt:variant>
        <vt:i4>1</vt:i4>
      </vt:variant>
    </vt:vector>
  </HeadingPairs>
  <TitlesOfParts>
    <vt:vector size="19" baseType="lpstr">
      <vt:lpstr>MS PGothic</vt:lpstr>
      <vt:lpstr>宋体</vt:lpstr>
      <vt:lpstr>Arial</vt:lpstr>
      <vt:lpstr>Marlett</vt:lpstr>
      <vt:lpstr>Milano</vt:lpstr>
      <vt:lpstr>R Frutiger Roman</vt:lpstr>
      <vt:lpstr>Tahoma</vt:lpstr>
      <vt:lpstr>Times</vt:lpstr>
      <vt:lpstr>Verdana</vt:lpstr>
      <vt:lpstr>Default Design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Allegati</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subject>-</dc:subject>
  <dc:creator>-</dc:creator>
  <cp:lastModifiedBy>Bruna Forno</cp:lastModifiedBy>
  <cp:revision>14029</cp:revision>
  <cp:lastPrinted>2019-08-19T09:25:07Z</cp:lastPrinted>
  <dcterms:created xsi:type="dcterms:W3CDTF">2003-12-04T08:39:55Z</dcterms:created>
  <dcterms:modified xsi:type="dcterms:W3CDTF">2021-12-09T16:00:38Z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Type">
    <vt:lpwstr>BoardWhite</vt:lpwstr>
  </property>
  <property fmtid="{D5CDD505-2E9C-101B-9397-08002B2CF9AE}" pid="3" name="PaperSize">
    <vt:lpwstr>A4</vt:lpwstr>
  </property>
  <property fmtid="{D5CDD505-2E9C-101B-9397-08002B2CF9AE}" pid="4" name="BackgroundIntensity">
    <vt:lpwstr>Light</vt:lpwstr>
  </property>
  <property fmtid="{D5CDD505-2E9C-101B-9397-08002B2CF9AE}" pid="5" name="BackgroundColor">
    <vt:lpwstr>255,255,255</vt:lpwstr>
  </property>
  <property fmtid="{D5CDD505-2E9C-101B-9397-08002B2CF9AE}" pid="6" name="Logo">
    <vt:lpwstr>False</vt:lpwstr>
  </property>
  <property fmtid="{D5CDD505-2E9C-101B-9397-08002B2CF9AE}" pid="7" name="OfficeCode">
    <vt:lpwstr>True</vt:lpwstr>
  </property>
  <property fmtid="{D5CDD505-2E9C-101B-9397-08002B2CF9AE}" pid="8" name="Footer">
    <vt:lpwstr>True</vt:lpwstr>
  </property>
  <property fmtid="{D5CDD505-2E9C-101B-9397-08002B2CF9AE}" pid="9" name="RequireDisclaimer">
    <vt:bool>true</vt:bool>
  </property>
  <property fmtid="{D5CDD505-2E9C-101B-9397-08002B2CF9AE}" pid="10" name="NumberOfSlides">
    <vt:i4>66</vt:i4>
  </property>
  <property fmtid="{D5CDD505-2E9C-101B-9397-08002B2CF9AE}" pid="11" name="RevisionCount">
    <vt:i4>1527</vt:i4>
  </property>
</Properties>
</file>